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4"/>
  </p:sldMasterIdLst>
  <p:notesMasterIdLst>
    <p:notesMasterId r:id="rId18"/>
  </p:notesMasterIdLst>
  <p:handoutMasterIdLst>
    <p:handoutMasterId r:id="rId19"/>
  </p:handoutMasterIdLst>
  <p:sldIdLst>
    <p:sldId id="396" r:id="rId5"/>
    <p:sldId id="397" r:id="rId6"/>
    <p:sldId id="399" r:id="rId7"/>
    <p:sldId id="406" r:id="rId8"/>
    <p:sldId id="401" r:id="rId9"/>
    <p:sldId id="398" r:id="rId10"/>
    <p:sldId id="407" r:id="rId11"/>
    <p:sldId id="400" r:id="rId12"/>
    <p:sldId id="402" r:id="rId13"/>
    <p:sldId id="403" r:id="rId14"/>
    <p:sldId id="405" r:id="rId15"/>
    <p:sldId id="408" r:id="rId16"/>
    <p:sldId id="404" r:id="rId17"/>
  </p:sldIdLst>
  <p:sldSz cx="9144000" cy="6858000" type="screen4x3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11B8453-FCD5-4A4E-BE9C-11EB3500619C}">
          <p14:sldIdLst>
            <p14:sldId id="396"/>
            <p14:sldId id="397"/>
            <p14:sldId id="399"/>
            <p14:sldId id="406"/>
            <p14:sldId id="401"/>
            <p14:sldId id="398"/>
            <p14:sldId id="407"/>
            <p14:sldId id="400"/>
            <p14:sldId id="402"/>
            <p14:sldId id="403"/>
            <p14:sldId id="405"/>
            <p14:sldId id="408"/>
            <p14:sldId id="404"/>
          </p14:sldIdLst>
        </p14:section>
      </p14:sectionLst>
    </p:ex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ушкеев Андрей Батаевич" initials="САБ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C7F6"/>
    <a:srgbClr val="61B3E0"/>
    <a:srgbClr val="FF99CC"/>
    <a:srgbClr val="ABD958"/>
    <a:srgbClr val="F5E5A1"/>
    <a:srgbClr val="2EA3D9"/>
    <a:srgbClr val="8FACBC"/>
    <a:srgbClr val="ADD1E2"/>
    <a:srgbClr val="FFFF99"/>
    <a:srgbClr val="A9C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0965" autoAdjust="0"/>
  </p:normalViewPr>
  <p:slideViewPr>
    <p:cSldViewPr snapToGrid="0">
      <p:cViewPr varScale="1">
        <p:scale>
          <a:sx n="104" d="100"/>
          <a:sy n="104" d="100"/>
        </p:scale>
        <p:origin x="2304" y="10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73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pPr rtl="0"/>
            <a:fld id="{49F3C82B-095E-432A-8E4F-E087C387918F}" type="datetime1">
              <a:rPr lang="ru-RU" smtClean="0"/>
              <a:pPr rtl="0"/>
              <a:t>07.05.2024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pPr rtl="0"/>
            <a:fld id="{7E6B3739-9081-478F-812E-AE7CE140632E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104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3D684735-1BB6-4763-8A8D-34C11DAC25B4}" type="datetime1">
              <a:rPr lang="ru-RU" smtClean="0"/>
              <a:pPr/>
              <a:t>07.05.2024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pPr rtl="0"/>
            <a:fld id="{560CF8BB-EBC7-4B8F-9632-A5A136FBB880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7036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60CF8BB-EBC7-4B8F-9632-A5A136FBB880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862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60CF8BB-EBC7-4B8F-9632-A5A136FBB880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92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60CF8BB-EBC7-4B8F-9632-A5A136FBB880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78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560CF8BB-EBC7-4B8F-9632-A5A136FBB880}" type="slidenum">
              <a:rPr lang="ru-RU" noProof="0" smtClean="0"/>
              <a:pPr rtl="0"/>
              <a:t>8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09020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60CF8BB-EBC7-4B8F-9632-A5A136FBB880}" type="slidenum">
              <a:rPr lang="ru-RU" smtClean="0"/>
              <a:pPr rtl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720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750C32B-13BC-41B2-AB2D-75A69B5D8E60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1CDA88E-7571-482A-A17D-AE45349CD010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AEB8D07-12B7-4CC0-91DA-BA7EDDEA5EBC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077C20-F13B-4081-A448-651CC7F79BA0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06C3B4A-3BD8-46EE-A306-574C8F1203AA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7066F1-56AD-4A65-8D23-47D03E281CDD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4538DC8-A5CF-403B-A700-B1EE2B32A73F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D48CB36-2A7D-4294-8E4B-2CBD284FA1A2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1077C20-F13B-4081-A448-651CC7F79BA0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6503EF6-DB2E-40D3-9F86-4A2B56C7C971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350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rtl="0"/>
            <a:fld id="{374A4930-1B63-4514-8E07-EEB83AF0186B}" type="datetime1">
              <a:rPr lang="ru-RU" noProof="0" smtClean="0"/>
              <a:pPr rtl="0"/>
              <a:t>07.05.2024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rtl="0"/>
            <a:fld id="{E31375A4-56A4-47D6-9801-1991572033F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65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0AA936C-D148-4D84-816C-9165941FF1A9}"/>
              </a:ext>
            </a:extLst>
          </p:cNvPr>
          <p:cNvSpPr txBox="1">
            <a:spLocks/>
          </p:cNvSpPr>
          <p:nvPr/>
        </p:nvSpPr>
        <p:spPr>
          <a:xfrm>
            <a:off x="5190836" y="4359563"/>
            <a:ext cx="3639128" cy="92363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Табинаев К.В.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землеустройства</a:t>
            </a:r>
          </a:p>
          <a:p>
            <a:pPr algn="l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землепользования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2D153247-7A17-4706-AA8E-9663FBA7ECFE}"/>
              </a:ext>
            </a:extLst>
          </p:cNvPr>
          <p:cNvSpPr txBox="1">
            <a:spLocks/>
          </p:cNvSpPr>
          <p:nvPr/>
        </p:nvSpPr>
        <p:spPr>
          <a:xfrm>
            <a:off x="766252" y="2177205"/>
            <a:ext cx="7600540" cy="148138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indent="450215" algn="ctr"/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Бесплатное предоставление земельных участков участникам специальной военной операции</a:t>
            </a:r>
            <a:endParaRPr lang="ru-RU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B3F4317-6566-617D-AC5B-32B731EEBEC4}"/>
              </a:ext>
            </a:extLst>
          </p:cNvPr>
          <p:cNvPicPr/>
          <p:nvPr/>
        </p:nvPicPr>
        <p:blipFill>
          <a:blip r:embed="rId3">
            <a:lum bright="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75" y="294215"/>
            <a:ext cx="628650" cy="7658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E6E9FA0D-CA99-35E3-517A-1882764EFBC2}"/>
              </a:ext>
            </a:extLst>
          </p:cNvPr>
          <p:cNvSpPr txBox="1">
            <a:spLocks/>
          </p:cNvSpPr>
          <p:nvPr/>
        </p:nvSpPr>
        <p:spPr>
          <a:xfrm>
            <a:off x="2670495" y="5927320"/>
            <a:ext cx="3803009" cy="636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Улан-Удэ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AB8DAB-2575-1798-250F-A69038A43B57}"/>
              </a:ext>
            </a:extLst>
          </p:cNvPr>
          <p:cNvSpPr txBox="1"/>
          <p:nvPr/>
        </p:nvSpPr>
        <p:spPr>
          <a:xfrm>
            <a:off x="1446849" y="1033843"/>
            <a:ext cx="62393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имущественных и земельных отношений</a:t>
            </a:r>
          </a:p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Бурятия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82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D02EF56-E998-143D-5BB4-C7B7E854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153" y="313509"/>
            <a:ext cx="7027818" cy="444136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участки под жилыми домами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9D32AEB-03B8-3E93-AEE6-0FAEA4043919}"/>
              </a:ext>
            </a:extLst>
          </p:cNvPr>
          <p:cNvGrpSpPr/>
          <p:nvPr/>
        </p:nvGrpSpPr>
        <p:grpSpPr>
          <a:xfrm>
            <a:off x="2264229" y="1351016"/>
            <a:ext cx="4702628" cy="1239126"/>
            <a:chOff x="982091" y="3572232"/>
            <a:chExt cx="3269673" cy="1644202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66B32FCF-AAD5-152C-9FF4-BCE0049FC2F5}"/>
                </a:ext>
              </a:extLst>
            </p:cNvPr>
            <p:cNvSpPr/>
            <p:nvPr/>
          </p:nvSpPr>
          <p:spPr>
            <a:xfrm>
              <a:off x="982091" y="3572232"/>
              <a:ext cx="3269673" cy="16442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B50EC10-132F-0834-126C-B2019C6B16CB}"/>
                </a:ext>
              </a:extLst>
            </p:cNvPr>
            <p:cNvSpPr txBox="1"/>
            <p:nvPr/>
          </p:nvSpPr>
          <p:spPr>
            <a:xfrm>
              <a:off x="982091" y="3572232"/>
              <a:ext cx="3269673" cy="15927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ЕГРН отсутствуют сведения о зарегистрированных правах на жилой дом </a:t>
              </a: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D78A1CA9-25FE-4C12-36C2-C914E64E572C}"/>
              </a:ext>
            </a:extLst>
          </p:cNvPr>
          <p:cNvGrpSpPr/>
          <p:nvPr/>
        </p:nvGrpSpPr>
        <p:grpSpPr>
          <a:xfrm>
            <a:off x="2264229" y="3918267"/>
            <a:ext cx="4702628" cy="1420087"/>
            <a:chOff x="4763593" y="3588590"/>
            <a:chExt cx="3269673" cy="1644202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E290B363-9CB1-5BD2-F127-9BFE64E0DD82}"/>
                </a:ext>
              </a:extLst>
            </p:cNvPr>
            <p:cNvSpPr/>
            <p:nvPr/>
          </p:nvSpPr>
          <p:spPr>
            <a:xfrm>
              <a:off x="4763593" y="3588590"/>
              <a:ext cx="3269673" cy="16442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EAB9A3C-397B-B970-26B1-A96C6558A1FD}"/>
                </a:ext>
              </a:extLst>
            </p:cNvPr>
            <p:cNvSpPr txBox="1"/>
            <p:nvPr/>
          </p:nvSpPr>
          <p:spPr>
            <a:xfrm>
              <a:off x="4763593" y="3625861"/>
              <a:ext cx="3269673" cy="13897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копия документа, подтверждающего право собственности на жилой дом</a:t>
              </a:r>
            </a:p>
          </p:txBody>
        </p:sp>
      </p:grp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E7DA23FB-6CEA-9D9B-5A28-BFED70CB2E7E}"/>
              </a:ext>
            </a:extLst>
          </p:cNvPr>
          <p:cNvSpPr/>
          <p:nvPr/>
        </p:nvSpPr>
        <p:spPr>
          <a:xfrm rot="5400000">
            <a:off x="4027449" y="2974247"/>
            <a:ext cx="1123407" cy="5568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378C5E3-1CE1-A1E9-D9E3-3914750C84F7}"/>
              </a:ext>
            </a:extLst>
          </p:cNvPr>
          <p:cNvSpPr/>
          <p:nvPr/>
        </p:nvSpPr>
        <p:spPr>
          <a:xfrm>
            <a:off x="8617528" y="6384252"/>
            <a:ext cx="451814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7825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FDF7CE-0183-0646-C101-1B2811D7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855"/>
            <a:ext cx="8229600" cy="731837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Переходные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6EDDFF-B0B3-C1A2-4958-04699984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1664782"/>
            <a:ext cx="8104908" cy="1955873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СВО, имевшие право на получение в собственность земельного участка до вступления в силу Закона № 395-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(т.е. в период с 25.11.2023 по 02.05.2024), </a:t>
            </a:r>
            <a:r>
              <a:rPr lang="ru-RU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сохраняют свое право.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1206483-2E90-3D2A-29C9-BDF33FDF6C43}"/>
              </a:ext>
            </a:extLst>
          </p:cNvPr>
          <p:cNvSpPr/>
          <p:nvPr/>
        </p:nvSpPr>
        <p:spPr>
          <a:xfrm>
            <a:off x="8617528" y="6395908"/>
            <a:ext cx="452168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0236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FDF7CE-0183-0646-C101-1B2811D7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509" y="161144"/>
            <a:ext cx="7208982" cy="457692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 по реализации Закона № 395-</a:t>
            </a:r>
            <a:r>
              <a:rPr lang="en-US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endParaRPr lang="ru-RU" sz="2400" b="1" dirty="0">
              <a:solidFill>
                <a:schemeClr val="tx1"/>
              </a:solidFill>
              <a:highlight>
                <a:srgbClr val="7AC7F6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6EDDFF-B0B3-C1A2-4958-04699984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5" y="794326"/>
            <a:ext cx="8321964" cy="5601581"/>
          </a:xfrm>
        </p:spPr>
        <p:txBody>
          <a:bodyPr>
            <a:normAutofit lnSpcReduction="10000"/>
          </a:bodyPr>
          <a:lstStyle/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учетом социальной значимости рассматриваемого вопроса рекомендуется разработать План («Дорожную карту»), в котором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предусмотреть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сроки мероприятий по реализации Закона № 395-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ответственных исполнителей, результаты реализации, подтвержденные источники финансирования.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первую очередь необходимо определить территории, в границах которых будет осуществляться предоставление земельных участков участникам СВО, с учетом: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	земельных участков, находящихся в федеральной собственности, и которые будут переданы в муниципальную собственность для реализации Закона;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территорий, в том числе обеспеченных инженерной инфраструктурой, предоставление которых возможно в соответствии с утвержденными документами территориального планирования;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иных территорий, развитие и вовлечение в оборот которых возможно в перспективе.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передачи в муниципальную собственность земельных участков, находящихся в федеральной собственности, необходимость использования которых в интересах Вооруженных Сил РФ и Росгвардии отсутствует, рекомендуется обращаться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Департамент военного имущества Минобороны России и Росгвардию/Управление Росгвардии по Республике Бурятия.</a:t>
            </a:r>
          </a:p>
          <a:p>
            <a:pPr marL="0" marR="128270" indent="45720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1206483-2E90-3D2A-29C9-BDF33FDF6C43}"/>
              </a:ext>
            </a:extLst>
          </p:cNvPr>
          <p:cNvSpPr/>
          <p:nvPr/>
        </p:nvSpPr>
        <p:spPr>
          <a:xfrm>
            <a:off x="8617528" y="6395908"/>
            <a:ext cx="452168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598880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8B1042D-87B2-4316-B163-D2135FDEC466}"/>
              </a:ext>
            </a:extLst>
          </p:cNvPr>
          <p:cNvSpPr/>
          <p:nvPr/>
        </p:nvSpPr>
        <p:spPr>
          <a:xfrm>
            <a:off x="530961" y="1075843"/>
            <a:ext cx="8082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263" algn="just"/>
            <a:endParaRPr lang="ru-RU" sz="2800" b="1" dirty="0">
              <a:highlight>
                <a:srgbClr val="61B3E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B82445-DDA7-4637-A816-CB95345B2514}"/>
              </a:ext>
            </a:extLst>
          </p:cNvPr>
          <p:cNvSpPr/>
          <p:nvPr/>
        </p:nvSpPr>
        <p:spPr>
          <a:xfrm>
            <a:off x="1183187" y="2844225"/>
            <a:ext cx="6777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263" algn="just"/>
            <a:r>
              <a:rPr lang="ru-RU" sz="3600" b="1" dirty="0">
                <a:highlight>
                  <a:srgbClr val="61B3E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11427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A118C2C-89D8-4ED1-8163-87E66CD2F117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8B1042D-87B2-4316-B163-D2135FDEC466}"/>
              </a:ext>
            </a:extLst>
          </p:cNvPr>
          <p:cNvSpPr/>
          <p:nvPr/>
        </p:nvSpPr>
        <p:spPr>
          <a:xfrm>
            <a:off x="530961" y="1075843"/>
            <a:ext cx="8082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263" algn="just"/>
            <a:endParaRPr lang="ru-RU" sz="2800" b="1" dirty="0">
              <a:highlight>
                <a:srgbClr val="61B3E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61A8F0-45D8-9659-F2B7-EB08AC6325D2}"/>
              </a:ext>
            </a:extLst>
          </p:cNvPr>
          <p:cNvSpPr txBox="1"/>
          <p:nvPr/>
        </p:nvSpPr>
        <p:spPr>
          <a:xfrm>
            <a:off x="530961" y="1776733"/>
            <a:ext cx="808207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03.05.2024 вступил в силу 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 Республики Бурятия от 29.04.2024 № 395-VII «О внесении изменений в Закон Республики Бурятия «О бесплатном предоставлении в собственность земельных участков, находящихся в государственной и муниципальной собственности»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 соответствии с которым установлены случаи бесплатного предоставления в собственность участникам специальной военной операции и членам их семей земельных участков.</a:t>
            </a:r>
          </a:p>
        </p:txBody>
      </p:sp>
    </p:spTree>
    <p:extLst>
      <p:ext uri="{BB962C8B-B14F-4D97-AF65-F5344CB8AC3E}">
        <p14:creationId xmlns:p14="http://schemas.microsoft.com/office/powerpoint/2010/main" val="279413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2F6BCFD-4E49-C982-60AA-066EE5129238}"/>
              </a:ext>
            </a:extLst>
          </p:cNvPr>
          <p:cNvGrpSpPr/>
          <p:nvPr/>
        </p:nvGrpSpPr>
        <p:grpSpPr>
          <a:xfrm>
            <a:off x="1884218" y="785092"/>
            <a:ext cx="5652067" cy="5121289"/>
            <a:chOff x="651163" y="1252322"/>
            <a:chExt cx="3274686" cy="4462130"/>
          </a:xfrm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C52B99E7-9D6D-3676-B03E-DE9D9B9E68C5}"/>
                </a:ext>
              </a:extLst>
            </p:cNvPr>
            <p:cNvSpPr/>
            <p:nvPr/>
          </p:nvSpPr>
          <p:spPr>
            <a:xfrm>
              <a:off x="651165" y="1935020"/>
              <a:ext cx="3274681" cy="55114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является ветераном боевых действий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159EA017-CFB2-B486-741C-E84D475CE89C}"/>
                </a:ext>
              </a:extLst>
            </p:cNvPr>
            <p:cNvSpPr/>
            <p:nvPr/>
          </p:nvSpPr>
          <p:spPr>
            <a:xfrm>
              <a:off x="651163" y="2708737"/>
              <a:ext cx="3274685" cy="55114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завершил участие в СВО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sp>
          <p:nvSpPr>
            <p:cNvPr id="19" name="Прямоугольник: скругленные углы 18">
              <a:extLst>
                <a:ext uri="{FF2B5EF4-FFF2-40B4-BE49-F238E27FC236}">
                  <a16:creationId xmlns:a16="http://schemas.microsoft.com/office/drawing/2014/main" id="{661F6B81-9B4B-B909-572A-611603859DCB}"/>
                </a:ext>
              </a:extLst>
            </p:cNvPr>
            <p:cNvSpPr/>
            <p:nvPr/>
          </p:nvSpPr>
          <p:spPr>
            <a:xfrm>
              <a:off x="651163" y="3508716"/>
              <a:ext cx="3274686" cy="8605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зарегистрирован по месту жительства, месту пребывания на территории РБ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814E4965-25FF-0AEF-0280-F1F0B68F6602}"/>
                </a:ext>
              </a:extLst>
            </p:cNvPr>
            <p:cNvSpPr/>
            <p:nvPr/>
          </p:nvSpPr>
          <p:spPr>
            <a:xfrm>
              <a:off x="1335796" y="1252322"/>
              <a:ext cx="1939227" cy="45258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УЧАСТНИК СВО</a:t>
              </a:r>
              <a:endParaRPr lang="ru-RU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59FA89AC-B624-17A0-F8B0-D8E31B720DAD}"/>
                </a:ext>
              </a:extLst>
            </p:cNvPr>
            <p:cNvCxnSpPr>
              <a:cxnSpLocks/>
              <a:endCxn id="17" idx="0"/>
            </p:cNvCxnSpPr>
            <p:nvPr/>
          </p:nvCxnSpPr>
          <p:spPr>
            <a:xfrm flipH="1">
              <a:off x="2288505" y="1712583"/>
              <a:ext cx="2509" cy="222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>
              <a:extLst>
                <a:ext uri="{FF2B5EF4-FFF2-40B4-BE49-F238E27FC236}">
                  <a16:creationId xmlns:a16="http://schemas.microsoft.com/office/drawing/2014/main" id="{8652F5DD-AF93-E176-2D58-D23CAEB3C058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00" y="2490535"/>
              <a:ext cx="0" cy="2182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81B9EC49-0E8A-722E-CA60-B94BF3A2E784}"/>
                </a:ext>
              </a:extLst>
            </p:cNvPr>
            <p:cNvCxnSpPr>
              <a:cxnSpLocks/>
            </p:cNvCxnSpPr>
            <p:nvPr/>
          </p:nvCxnSpPr>
          <p:spPr>
            <a:xfrm>
              <a:off x="2282986" y="3259882"/>
              <a:ext cx="1" cy="2488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040A4F9D-E25F-93B9-058D-D7220B96F2E2}"/>
                </a:ext>
              </a:extLst>
            </p:cNvPr>
            <p:cNvSpPr/>
            <p:nvPr/>
          </p:nvSpPr>
          <p:spPr>
            <a:xfrm>
              <a:off x="651163" y="4672533"/>
              <a:ext cx="3274681" cy="10419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имеет звание Героя Российской Федерации или награжден Орденами Российской Федерации</a:t>
              </a:r>
              <a:endParaRPr lang="ru-RU" sz="2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09F0E484-6734-FD10-14F0-1711AF821335}"/>
                </a:ext>
              </a:extLst>
            </p:cNvPr>
            <p:cNvCxnSpPr>
              <a:cxnSpLocks/>
              <a:stCxn id="19" idx="2"/>
              <a:endCxn id="2" idx="0"/>
            </p:cNvCxnSpPr>
            <p:nvPr/>
          </p:nvCxnSpPr>
          <p:spPr>
            <a:xfrm flipH="1">
              <a:off x="2288503" y="4369244"/>
              <a:ext cx="3" cy="303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141B4F-5305-E483-18A2-B446DF65A3AC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6683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3BBB6D7-173F-4435-B44E-FCC1AFFB7B8B}"/>
              </a:ext>
            </a:extLst>
          </p:cNvPr>
          <p:cNvGrpSpPr/>
          <p:nvPr/>
        </p:nvGrpSpPr>
        <p:grpSpPr>
          <a:xfrm>
            <a:off x="526475" y="440637"/>
            <a:ext cx="8026400" cy="3332068"/>
            <a:chOff x="630675" y="1161438"/>
            <a:chExt cx="3904665" cy="2903199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53FDCC44-07EB-DEF5-F356-9B9E14ACB3F4}"/>
                </a:ext>
              </a:extLst>
            </p:cNvPr>
            <p:cNvSpPr/>
            <p:nvPr/>
          </p:nvSpPr>
          <p:spPr>
            <a:xfrm>
              <a:off x="630675" y="1935020"/>
              <a:ext cx="3904665" cy="41981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Супруга (супруг), не вступившая(</a:t>
              </a:r>
              <a:r>
                <a:rPr lang="ru-RU" sz="2200" dirty="0" err="1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ий</a:t>
              </a:r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в повторный брак 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22F8EE6-7E58-6A70-A12A-1C84C12C0807}"/>
                </a:ext>
              </a:extLst>
            </p:cNvPr>
            <p:cNvSpPr/>
            <p:nvPr/>
          </p:nvSpPr>
          <p:spPr>
            <a:xfrm>
              <a:off x="630675" y="2584952"/>
              <a:ext cx="3904665" cy="90215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Дети до 18 лет,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</a:t>
              </a:r>
              <a:r>
                <a:rPr lang="ru-RU" sz="22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ети старше 18 лет, ставшие инвалидами до 18 лет,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Дети от 18 до 23 лет, обучающиеся по очной форме обучения</a:t>
              </a:r>
              <a:endParaRPr lang="ru-RU" sz="2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7EC71D34-9162-3EA3-066C-A9ABC4DF60E9}"/>
                </a:ext>
              </a:extLst>
            </p:cNvPr>
            <p:cNvSpPr/>
            <p:nvPr/>
          </p:nvSpPr>
          <p:spPr>
            <a:xfrm>
              <a:off x="634042" y="3699455"/>
              <a:ext cx="3901298" cy="36518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ru-RU" sz="2200" dirty="0">
                  <a:solidFill>
                    <a:schemeClr val="tx1"/>
                  </a:solidFill>
                </a:rPr>
                <a:t>Родители</a:t>
              </a: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6FA64C11-128D-94F2-E2E0-17E4AFEA9F4A}"/>
                </a:ext>
              </a:extLst>
            </p:cNvPr>
            <p:cNvSpPr/>
            <p:nvPr/>
          </p:nvSpPr>
          <p:spPr>
            <a:xfrm>
              <a:off x="648647" y="1161438"/>
              <a:ext cx="3767347" cy="54346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ЧЛЕНЫ СЕМЬИ УЧАСТНИКА СВО</a:t>
              </a:r>
              <a:endParaRPr lang="ru-RU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8039C77-9435-8001-9AAD-315014F379C7}"/>
              </a:ext>
            </a:extLst>
          </p:cNvPr>
          <p:cNvSpPr txBox="1"/>
          <p:nvPr/>
        </p:nvSpPr>
        <p:spPr>
          <a:xfrm>
            <a:off x="424873" y="4016420"/>
            <a:ext cx="828501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Членам семьи погибшего участника СВО предоставляется один земельный участок </a:t>
            </a:r>
            <a:r>
              <a:rPr lang="ru-RU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общую долевую собственность в равных долях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соглашением между ними не предусмотрено иное.</a:t>
            </a:r>
          </a:p>
          <a:p>
            <a:pPr indent="457200" algn="just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детей учитывается на момент гибели (смерти) участника СВО.</a:t>
            </a: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8E86566-0BE2-4AFF-BAE6-9116CECC7B37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641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A7C97D1-6151-2381-CE21-EDD9BAB983C2}"/>
              </a:ext>
            </a:extLst>
          </p:cNvPr>
          <p:cNvGrpSpPr/>
          <p:nvPr/>
        </p:nvGrpSpPr>
        <p:grpSpPr>
          <a:xfrm>
            <a:off x="452582" y="1446557"/>
            <a:ext cx="8302525" cy="2807229"/>
            <a:chOff x="-1477817" y="2230049"/>
            <a:chExt cx="8302525" cy="2474614"/>
          </a:xfrm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8E5D520F-C9B0-0A71-9817-1A007D2F453E}"/>
                </a:ext>
              </a:extLst>
            </p:cNvPr>
            <p:cNvSpPr/>
            <p:nvPr/>
          </p:nvSpPr>
          <p:spPr>
            <a:xfrm>
              <a:off x="-1477817" y="2230049"/>
              <a:ext cx="8302525" cy="10204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1) проживавшие совместно с погибшим участником СВО</a:t>
              </a:r>
              <a:endParaRPr lang="ru-RU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3E075717-1538-1AE5-8495-5BA56737CE2B}"/>
                </a:ext>
              </a:extLst>
            </p:cNvPr>
            <p:cNvSpPr/>
            <p:nvPr/>
          </p:nvSpPr>
          <p:spPr>
            <a:xfrm>
              <a:off x="-1477817" y="3495851"/>
              <a:ext cx="8302525" cy="120881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2) не проживавшие совместно с погибшим участником СВО – </a:t>
              </a:r>
              <a:r>
                <a:rPr lang="ru-RU" sz="2200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случае отсутствия совместно проживавших лиц или их отказа от права на предоставление земельного участка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B8604DB-B85F-7466-99A5-6D79592C4DFA}"/>
              </a:ext>
            </a:extLst>
          </p:cNvPr>
          <p:cNvSpPr txBox="1"/>
          <p:nvPr/>
        </p:nvSpPr>
        <p:spPr>
          <a:xfrm>
            <a:off x="452582" y="337280"/>
            <a:ext cx="82296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приоритетности для членов семьи погибшего участника СВО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8C3497-7893-0952-CC56-5E556C898795}"/>
              </a:ext>
            </a:extLst>
          </p:cNvPr>
          <p:cNvSpPr txBox="1"/>
          <p:nvPr/>
        </p:nvSpPr>
        <p:spPr>
          <a:xfrm>
            <a:off x="416120" y="4532068"/>
            <a:ext cx="830252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семьи, имеющие приоритетное право на предоставление земельного участка, вправе отказаться от права. Письменный отказ должен быть заверен нотариально, либо представлен лично в орган учета.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0A5D014-20D2-02AD-BD61-53FAB9A1F386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6668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8323A-4A94-0C80-1FE9-7DCF087B8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40" y="315236"/>
            <a:ext cx="7125855" cy="471055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 и однократно предоставляются: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E1D848-E043-00DB-0DCC-C07002CAB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66908"/>
            <a:ext cx="8229600" cy="4525963"/>
          </a:xfrm>
        </p:spPr>
        <p:txBody>
          <a:bodyPr>
            <a:normAutofit/>
          </a:bodyPr>
          <a:lstStyle/>
          <a:p>
            <a:pPr lvl="0" algn="just"/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ctr">
              <a:spcAft>
                <a:spcPts val="800"/>
              </a:spcAft>
            </a:pPr>
            <a:endParaRPr lang="ru-RU" sz="2400" b="1" dirty="0">
              <a:highlight>
                <a:srgbClr val="7AC7F6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ctr"/>
            <a:endParaRPr lang="ru-RU" sz="2400" b="1" dirty="0">
              <a:highlight>
                <a:srgbClr val="7AC7F6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ctr"/>
            <a:endParaRPr lang="ru-RU" sz="2400" b="1" dirty="0">
              <a:highlight>
                <a:srgbClr val="7AC7F6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36643ED-BBFB-981F-BBF7-C89C16D7E7CA}"/>
              </a:ext>
            </a:extLst>
          </p:cNvPr>
          <p:cNvGrpSpPr/>
          <p:nvPr/>
        </p:nvGrpSpPr>
        <p:grpSpPr>
          <a:xfrm>
            <a:off x="249378" y="1854927"/>
            <a:ext cx="8645243" cy="3944981"/>
            <a:chOff x="165674" y="1792213"/>
            <a:chExt cx="8645243" cy="3944981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C78D8C62-19BA-5BCA-709B-A850146A8846}"/>
                </a:ext>
              </a:extLst>
            </p:cNvPr>
            <p:cNvSpPr/>
            <p:nvPr/>
          </p:nvSpPr>
          <p:spPr>
            <a:xfrm>
              <a:off x="165674" y="1792213"/>
              <a:ext cx="3918527" cy="193338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земельные участки, на которых расположены принадлежащие участникам СВО жилые дома</a:t>
              </a:r>
              <a:endParaRPr lang="ru-RU" sz="2400" dirty="0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1F543402-D06E-7D6C-CE2C-A24AAC567B29}"/>
                </a:ext>
              </a:extLst>
            </p:cNvPr>
            <p:cNvSpPr/>
            <p:nvPr/>
          </p:nvSpPr>
          <p:spPr>
            <a:xfrm>
              <a:off x="4728449" y="1792214"/>
              <a:ext cx="4082468" cy="204188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земельные участки </a:t>
              </a:r>
              <a:r>
                <a:rPr lang="ru-RU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из земель сельскохозяйственного назначения</a:t>
              </a:r>
              <a:r>
                <a:rPr lang="ru-RU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для ведения сельскохозяйственного производства, переданные в аренду участникам СВО, по истечении трех лет с момента заключения договора аренды</a:t>
              </a: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4DBAD096-AA5A-DCFC-FEE8-30F0A5C859CA}"/>
                </a:ext>
              </a:extLst>
            </p:cNvPr>
            <p:cNvSpPr/>
            <p:nvPr/>
          </p:nvSpPr>
          <p:spPr>
            <a:xfrm>
              <a:off x="2428586" y="4253743"/>
              <a:ext cx="4082463" cy="148345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земельные участки</a:t>
              </a:r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для индивидуального жилищного строительства</a:t>
              </a:r>
              <a:endParaRPr lang="ru-RU" sz="24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1118007-8E6E-D346-E0C4-2B09504E9B3E}"/>
              </a:ext>
            </a:extLst>
          </p:cNvPr>
          <p:cNvGrpSpPr/>
          <p:nvPr/>
        </p:nvGrpSpPr>
        <p:grpSpPr>
          <a:xfrm>
            <a:off x="2299063" y="843386"/>
            <a:ext cx="4554323" cy="3396311"/>
            <a:chOff x="2212473" y="848202"/>
            <a:chExt cx="4554323" cy="3396311"/>
          </a:xfrm>
        </p:grpSpPr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E0E5C084-ACEA-32E7-9B49-B016587A3F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12473" y="848202"/>
              <a:ext cx="2190965" cy="9328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D0B0F0B7-76B6-01DD-87D6-7637C79AA0A7}"/>
                </a:ext>
              </a:extLst>
            </p:cNvPr>
            <p:cNvCxnSpPr>
              <a:cxnSpLocks/>
            </p:cNvCxnSpPr>
            <p:nvPr/>
          </p:nvCxnSpPr>
          <p:spPr>
            <a:xfrm>
              <a:off x="4403438" y="848202"/>
              <a:ext cx="0" cy="339631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2A6900AB-1756-D369-04FE-42CBE980E1E5}"/>
                </a:ext>
              </a:extLst>
            </p:cNvPr>
            <p:cNvCxnSpPr>
              <a:cxnSpLocks/>
            </p:cNvCxnSpPr>
            <p:nvPr/>
          </p:nvCxnSpPr>
          <p:spPr>
            <a:xfrm>
              <a:off x="4403438" y="848202"/>
              <a:ext cx="2363358" cy="93287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E2A90C9-106E-BC64-2556-19E40FE1B899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7531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A10207-0ED5-9D67-E0F1-1D170A819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6545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effectLst/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Межведомственное взаимодействие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454491-1CE0-E657-251E-53CEE3EF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17" y="877456"/>
            <a:ext cx="8511309" cy="5569526"/>
          </a:xfrm>
        </p:spPr>
        <p:txBody>
          <a:bodyPr>
            <a:normAutofit fontScale="55000" lnSpcReduction="20000"/>
          </a:bodyPr>
          <a:lstStyle/>
          <a:p>
            <a:pPr marL="0" marR="128270" indent="0" algn="just">
              <a:lnSpc>
                <a:spcPct val="115000"/>
              </a:lnSpc>
              <a:spcAft>
                <a:spcPts val="25"/>
              </a:spcAft>
              <a:buNone/>
            </a:pP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заключенными </a:t>
            </a:r>
            <a:r>
              <a:rPr lang="ru-RU" sz="3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соглашениями о взаимодействии Минобороны РФ, Росгвардии и Правительства Республики Бурятия </a:t>
            </a:r>
            <a:r>
              <a:rPr lang="ru-RU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получением необходимой информации рекомендуется обращаться в части, касающейся:</a:t>
            </a:r>
          </a:p>
          <a:p>
            <a:pPr marL="342900" marR="128270" lvl="0" indent="-342900" algn="just" fontAlgn="base">
              <a:lnSpc>
                <a:spcPct val="115000"/>
              </a:lnSpc>
              <a:spcAft>
                <a:spcPts val="25"/>
              </a:spcAft>
              <a:buClr>
                <a:srgbClr val="000000"/>
              </a:buClr>
              <a:buSzPts val="1600"/>
              <a:buFont typeface="Symbol" panose="05050102010706020507" pitchFamily="18" charset="2"/>
              <a:buChar char="-"/>
            </a:pP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предоставления сведений о военнослужащих, удостоенных звания Героя РФ или награжденных орденами РФ, и являющихся ветеранами боевых действий – </a:t>
            </a:r>
            <a:r>
              <a:rPr lang="ru-RU" sz="35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Главное управление кадров Минобороны России</a:t>
            </a: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128270" lvl="0" indent="-342900" algn="just" fontAlgn="base">
              <a:lnSpc>
                <a:spcPct val="115000"/>
              </a:lnSpc>
              <a:spcAft>
                <a:spcPts val="25"/>
              </a:spcAft>
              <a:buClr>
                <a:srgbClr val="000000"/>
              </a:buClr>
              <a:buSzPts val="1600"/>
              <a:buFont typeface="Symbol" panose="05050102010706020507" pitchFamily="18" charset="2"/>
              <a:buChar char="-"/>
            </a:pP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предоставления сведений о лицах, заключивших контракт о пребывании в добровольческом формировании, содействующем выполнению задач, возложенных на Вооруженные Силы Российской Федерации, и являющихся ветеранами боевых действий – </a:t>
            </a:r>
            <a:r>
              <a:rPr lang="ru-RU" sz="35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военные комиссариаты Республики Бурятия</a:t>
            </a: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128270" lvl="0" indent="-342900" algn="just" fontAlgn="base">
              <a:lnSpc>
                <a:spcPct val="115000"/>
              </a:lnSpc>
              <a:spcAft>
                <a:spcPts val="25"/>
              </a:spcAft>
              <a:buClr>
                <a:srgbClr val="000000"/>
              </a:buClr>
              <a:buSzPts val="1600"/>
              <a:buFont typeface="Symbol" panose="05050102010706020507" pitchFamily="18" charset="2"/>
              <a:buChar char="-"/>
            </a:pP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предоставления сведений о членах семей участников СВО - </a:t>
            </a:r>
            <a:r>
              <a:rPr lang="ru-RU" sz="35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военные комиссариаты Республики Бурятия</a:t>
            </a: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marR="128270" lvl="0" indent="-342900" algn="just" fontAlgn="base">
              <a:lnSpc>
                <a:spcPct val="115000"/>
              </a:lnSpc>
              <a:spcAft>
                <a:spcPts val="25"/>
              </a:spcAft>
              <a:buClr>
                <a:srgbClr val="000000"/>
              </a:buClr>
              <a:buSzPts val="1600"/>
              <a:buFont typeface="Symbol" panose="05050102010706020507" pitchFamily="18" charset="2"/>
              <a:buChar char="-"/>
            </a:pP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предоставления сведений о лицах, проходящих (проходивших) службу в войсках национальной гвардии и имеющих специальные звания полиции, и являющихся ветеранами боевых действий - </a:t>
            </a:r>
            <a:r>
              <a:rPr lang="ru-RU" sz="3500" b="1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Управление Росгвардии по Республике Бурятия, военные комиссариаты Республики Бурятия</a:t>
            </a:r>
            <a:r>
              <a:rPr lang="ru-RU" sz="35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9D91A77-D632-1D11-61C4-36FD422908C9}"/>
              </a:ext>
            </a:extLst>
          </p:cNvPr>
          <p:cNvSpPr/>
          <p:nvPr/>
        </p:nvSpPr>
        <p:spPr>
          <a:xfrm>
            <a:off x="8755108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972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BDD73-A572-3890-5451-36E728AA2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091" y="322482"/>
            <a:ext cx="7027818" cy="461553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участки для ИЖС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EFF83B-C561-E54D-C17C-17482B44B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1286231"/>
            <a:ext cx="8183418" cy="4458787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в очередь и предоставление земельного участка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(месту пребывания) участника СВО;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предоставление земельных участков без инфраструктуры;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расходов на формирование земельных участков из республиканского бюджета в виде субсидий местным бюджетам;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Предельные размеры устанавливаются правилами землепользования и застройки.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A118C2C-89D8-4ED1-8163-87E66CD2F117}"/>
              </a:ext>
            </a:extLst>
          </p:cNvPr>
          <p:cNvSpPr/>
          <p:nvPr/>
        </p:nvSpPr>
        <p:spPr>
          <a:xfrm>
            <a:off x="8759726" y="6395908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8544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584252-B671-89DF-A316-27A7BC45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3434"/>
            <a:ext cx="8229600" cy="4258491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 предоставляются земельные участки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земель сельскохозяйственного назначения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размер – не более 20 га;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действующим договорам аренды предельный размер земельного участка не устанавливается;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неиспользования в течение 3 и более лет с момента предоставления в собственность земельный участок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изъят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статьи 6 Федерального закона № 101-ФЗ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D02EF56-E998-143D-5BB4-C7B7E854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091" y="365760"/>
            <a:ext cx="7027818" cy="7663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highlight>
                  <a:srgbClr val="7AC7F6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Земельные участки для ведения сельскохозяйственного производства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151388C-A97A-686B-EE1F-B17331842AD0}"/>
              </a:ext>
            </a:extLst>
          </p:cNvPr>
          <p:cNvSpPr/>
          <p:nvPr/>
        </p:nvSpPr>
        <p:spPr>
          <a:xfrm>
            <a:off x="8755109" y="6387199"/>
            <a:ext cx="314587" cy="400110"/>
          </a:xfrm>
          <a:prstGeom prst="rect">
            <a:avLst/>
          </a:prstGeom>
          <a:solidFill>
            <a:srgbClr val="8FACBC"/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4586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WireframeBuilding">
      <a:dk1>
        <a:srgbClr val="404040"/>
      </a:dk1>
      <a:lt1>
        <a:sysClr val="window" lastClr="FFFFFF"/>
      </a:lt1>
      <a:dk2>
        <a:srgbClr val="000000"/>
      </a:dk2>
      <a:lt2>
        <a:srgbClr val="E4F9F9"/>
      </a:lt2>
      <a:accent1>
        <a:srgbClr val="1BDCFF"/>
      </a:accent1>
      <a:accent2>
        <a:srgbClr val="3AC673"/>
      </a:accent2>
      <a:accent3>
        <a:srgbClr val="F6BD1E"/>
      </a:accent3>
      <a:accent4>
        <a:srgbClr val="C74167"/>
      </a:accent4>
      <a:accent5>
        <a:srgbClr val="F17E1F"/>
      </a:accent5>
      <a:accent6>
        <a:srgbClr val="6681CC"/>
      </a:accent6>
      <a:hlink>
        <a:srgbClr val="F17E1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WireframeBuilding">
      <a:dk1>
        <a:srgbClr val="404040"/>
      </a:dk1>
      <a:lt1>
        <a:sysClr val="window" lastClr="FFFFFF"/>
      </a:lt1>
      <a:dk2>
        <a:srgbClr val="000000"/>
      </a:dk2>
      <a:lt2>
        <a:srgbClr val="E4F9F9"/>
      </a:lt2>
      <a:accent1>
        <a:srgbClr val="1BDCFF"/>
      </a:accent1>
      <a:accent2>
        <a:srgbClr val="3AC673"/>
      </a:accent2>
      <a:accent3>
        <a:srgbClr val="F6BD1E"/>
      </a:accent3>
      <a:accent4>
        <a:srgbClr val="C74167"/>
      </a:accent4>
      <a:accent5>
        <a:srgbClr val="F17E1F"/>
      </a:accent5>
      <a:accent6>
        <a:srgbClr val="6681CC"/>
      </a:accent6>
      <a:hlink>
        <a:srgbClr val="F17E1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8DD6EEDF-527A-4587-A446-F1DE3EAF9DA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4f35948-e619-41b3-aa29-22878b09cfd2"/>
    <ds:schemaRef ds:uri="40262f94-9f35-4ac3-9a90-690165a166b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6DFB71-5650-4E53-8134-FCF33ECDD3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30C5B9-1E5F-4356-968E-2FC64955BFF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a4f35948-e619-41b3-aa29-22878b09cfd2"/>
    <ds:schemaRef ds:uri="40262f94-9f35-4ac3-9a90-690165a166b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14432</TotalTime>
  <Words>816</Words>
  <Application>Microsoft Office PowerPoint</Application>
  <PresentationFormat>Экран (4:3)</PresentationFormat>
  <Paragraphs>79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Palatino Linotype</vt:lpstr>
      <vt:lpstr>Symbol</vt:lpstr>
      <vt:lpstr>Times New Roman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Бесплатно и однократно предоставляются:</vt:lpstr>
      <vt:lpstr>Межведомственное взаимодействие</vt:lpstr>
      <vt:lpstr>Земельные участки для ИЖС</vt:lpstr>
      <vt:lpstr>Земельные участки для ведения сельскохозяйственного производства</vt:lpstr>
      <vt:lpstr>Земельные участки под жилыми домами</vt:lpstr>
      <vt:lpstr>Переходные положения</vt:lpstr>
      <vt:lpstr>План по реализации Закона № 395-VII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запасах топлива на котельных  в Республике Бурятия</dc:title>
  <dc:creator>StarkovaYS</dc:creator>
  <cp:lastModifiedBy>Раднаева Ольга Бальжинимаевна</cp:lastModifiedBy>
  <cp:revision>1000</cp:revision>
  <cp:lastPrinted>2022-11-14T06:49:04Z</cp:lastPrinted>
  <dcterms:created xsi:type="dcterms:W3CDTF">2017-12-17T04:22:48Z</dcterms:created>
  <dcterms:modified xsi:type="dcterms:W3CDTF">2024-05-07T03:25:47Z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