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ontserrat" charset="-52"/>
      <p:regular r:id="rId17"/>
      <p:bold r:id="rId18"/>
      <p:italic r:id="rId19"/>
      <p:boldItalic r:id="rId20"/>
    </p:embeddedFont>
    <p:embeddedFont>
      <p:font typeface="Montserrat Medium" charset="-52"/>
      <p:regular r:id="rId21"/>
      <p:bold r:id="rId22"/>
      <p:italic r:id="rId23"/>
      <p:boldItalic r:id="rId24"/>
    </p:embeddedFont>
    <p:embeddedFont>
      <p:font typeface="Montserrat SemiBold" charset="-52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8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grp365.org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grp365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grp365.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7fb4b34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7fb4b34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Добрый день! В режиме докладчика будут инструкции к заполнению данной таблице. Помните, что данная презентация будет демонстрироваться для инвесторов и должна иллюстрировать информацию, которая полезна инвестору.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С целью сохранения исходных данных в данном шаблоне рекомендуется добавлять ее к себе на диск или скачивать на локальный диск компьютера. Для того чтобы добавить презентацию к себе на диск требуется перейти в “файл” - “создать копию” - выбрать название презентации и место сохранения на диске  - нажать “скопировать”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b564ae64a6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b564ae64a6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Свободные земельные участки и инвестиционные площадки.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1 слайд = 1 свободная инвестиционная площадка/участок.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“Предполагаемое направление использования участка” - прописать предполагаемое направление, например транспортно-логистические комплексы, транспортно-логистические терминалы, склады, туризм, сельское хозяйство и т.д.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“Доступность” - Прописать сколько км от инвестиционной площадки до Улан-Удэ, до центра района, до ж/д путей (если применимо), до автодороги регионального/федерального значения и т.д.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В верхнем правом углу обозначения для расстановки на карте точек присоединения (электричество, водоснабжение, теплоснабжение, водоотведение)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“Тарифы” - указывается стоимость действующая на дату заполнения данного файла.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В “Условных обозначениях” - обязательное указание расстояние от инвестиционной площадки до точки тех. присоединения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Фото площадки можно использовать с публичной кадастровой карты с подключением слоя “Спутник яндекс” </a:t>
            </a:r>
            <a:r>
              <a:rPr lang="ru" u="sng">
                <a:solidFill>
                  <a:schemeClr val="hlink"/>
                </a:solidFill>
                <a:hlinkClick r:id="rId3"/>
              </a:rPr>
              <a:t>https://egrp365.org/</a:t>
            </a:r>
            <a:r>
              <a:rPr lang="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b5bb4422f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b5bb4422f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Свободные земельные участки и инвестиционные площадки.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1 слайд = 1 свободная инвестиционная площадка/участок.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“Предполагаемое направление использования участка” - прописать предполагаемое направление, например транспортно-логистические комплексы, транспортно-логистические терминалы, склады, туризм, сельское хозяйство и т.д.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“Доступность” - Прописать сколько км от инвестиционной площадки до Улан-Удэ, до центра района, до ж/д путей (если применимо), до автодороги регионального/федерального значения и т.д.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В верхнем правом углу обозначения для расстановки на карте точек присоединения (электричество, водоснабжение, теплоснабжение, водоотведение)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“Тарифы” - указывается стоимость действующая на дату заполнения данного файла.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В “Условных обозначениях” - обязательное указание расстояние от инвестиционной площадки до точки тех. присоединения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Фото площадки можно использовать с публичной кадастровой карты с подключением слоя “Спутник яндекс” </a:t>
            </a:r>
            <a:r>
              <a:rPr lang="ru" u="sng">
                <a:solidFill>
                  <a:schemeClr val="hlink"/>
                </a:solidFill>
                <a:hlinkClick r:id="rId3"/>
              </a:rPr>
              <a:t>https://egrp365.org/</a:t>
            </a:r>
            <a:r>
              <a:rPr lang="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a7fb4b343b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a7fb4b343b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a7fb4b343b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2a7fb4b343b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2a7fb4b343b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2a7fb4b343b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7fb4b343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7fb4b343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Краткое описание района МО должно быть лаконичным, но информативным, чтобы дать общее представление о территории и ее особенностях. Допускается менять размер шрифта, (но не менее 12 пт.)  положение значков. Описание  не более 2000 символов.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Указание Федеральных и региональных трасс, а также ж/д станций,  для инвестора важно по нескольким причинам: А). Логистическая доступность Б) Расстояния и время в пути В) Инфраструктура. В целом, указание Федеральных и региональных трасс, а также ж/д станций для инвестора помогает лучше понять географическое положение и потенциал муниципального образования, что может быть важным фактором при принятии решения об инвестициях.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На карте где обозначены МО и г. Улан-Удэ необходимо указать примерное время в пути и растояние.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Указание численности населения, сельских поселений, населенных пунктов и площади муниципального образования предоставляет инвесторам важную информацию о потенциале и условиях развития бизнеса в данном МО. По данным показателям можно сделать вывод о Потенциальном рынке, инфраструктуре и развитости МО.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7fb4b343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a7fb4b343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В разделе “Ведущие предприятия района” требуется написать 3-5 самых крупных предприятий МО, требуется указать только наименование предприятия. Данные о крупных предприятиях в муниципальном образовании помогают инвесторам лучше понять экономическую ситуацию и потенциал развития бизнеса в данном МО.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В разделе “Структура отгруженной продукции по видам деятельности”, можно указывать другие виды деятельности которые относятся конкретно к МО. Данные в шаблоне  виды деятельности представлены как пример, в каждом МО могут быть виды деятельности, которые применимы к МО. Необходимо опираться на те показатели, которые являются ключевыми для района.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84e89ff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a84e89ff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Краткое описание района </a:t>
            </a:r>
            <a:r>
              <a:rPr lang="ru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природно-ресурсного потенциала </a:t>
            </a:r>
            <a:r>
              <a:rPr lang="ru" dirty="0">
                <a:solidFill>
                  <a:schemeClr val="dk1"/>
                </a:solidFill>
              </a:rPr>
              <a:t>должно включать в себя </a:t>
            </a:r>
            <a:r>
              <a:rPr lang="ru" i="1" dirty="0">
                <a:solidFill>
                  <a:schemeClr val="dk1"/>
                </a:solidFill>
              </a:rPr>
              <a:t>ОО</a:t>
            </a:r>
            <a:r>
              <a:rPr lang="ru" dirty="0">
                <a:solidFill>
                  <a:schemeClr val="dk1"/>
                </a:solidFill>
              </a:rPr>
              <a:t>ПТ, памятники природы, рекреационные ресурсы . Допускается менять размер шрифта, (но не менее 12 пт.)  положение значков. Описание  не более 2000 символов. 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В круговой диаграмме есть возможность для редактирования, потяните за ползунок.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84e89ff4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a84e89ff4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“Местоположение” - указываются координаты поворотных точек участка, либо расстояние по направлению до ближайшего поселка (например, на юго-восток от населенного пункта Иваново);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7fb4b343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a7fb4b343b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7fb4b343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a7fb4b343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Приоритетные инвестиционные направления - это те направления бизнеса,  а перспективные проекты - это секторы экономики или области, в которые инвесторы предпочитают вкладывать свои средства в первую очередь.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Перспективные проекты - Виды бизнеса, которые подойдут для района.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a7fb4b343b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a7fb4b343b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Здесь необходимо указывать проекты с которыми МО подписаны инвестиционные соглашения 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Объем инвестиций - указывается планируемый объем инвестиций по инвестиционному соглашению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Рабочие места - указывается планируемое количество создаваемых рабочих мест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a7fb4b343b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a7fb4b343b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Свободные земельные участки и инвестиционные площадки.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1 слайд = 1 свободная инвестиционная площадка/участок.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“Предполагаемое направление использования участка” - прописать предполагаемое направление, например транспортно-логистические комплексы, транспортно-логистические терминалы, склады, туризм, сельское хозяйство и т.д.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“Доступность” - Прописать сколько км от инвестиционной площадки до Улан-Удэ, до центра района, до ж/д путей (если применимо), до автодороги регионального/федерального значения и т.д.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В верхнем правом углу обозначения для расстановки на карте точек присоединения (электричество, водоснабжение, теплоснабжение, водоотведение)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“Тарифы” - указывается стоимость действующая на дату заполнения данного файла.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В “Условных обозначениях” - обязательное указание расстояние от инвестиционной площадки до точки тех. присоединения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Фото площадки можно использовать с публичной кадастровой карты с подключением слоя “Спутник яндекс” </a:t>
            </a:r>
            <a:r>
              <a:rPr lang="ru" u="sng">
                <a:solidFill>
                  <a:schemeClr val="hlink"/>
                </a:solidFill>
                <a:hlinkClick r:id="rId3"/>
              </a:rPr>
              <a:t>https://egrp365.org/</a:t>
            </a:r>
            <a:r>
              <a:rPr lang="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9.png"/><Relationship Id="rId18" Type="http://schemas.openxmlformats.org/officeDocument/2006/relationships/image" Target="../media/image54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09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0" y="-8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29825" y="2790638"/>
            <a:ext cx="442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Тарбагатайский район</a:t>
            </a:r>
            <a:endParaRPr sz="23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97838" y="2270413"/>
            <a:ext cx="442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Республики Бурятия</a:t>
            </a:r>
            <a:endParaRPr sz="2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-130837" y="1928575"/>
            <a:ext cx="594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Инвестиционный потенциал </a:t>
            </a:r>
            <a:endParaRPr sz="2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>
            <a:off x="2093873" y="102575"/>
            <a:ext cx="1629974" cy="200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l="4084" r="16138"/>
          <a:stretch/>
        </p:blipFill>
        <p:spPr>
          <a:xfrm>
            <a:off x="4572000" y="976856"/>
            <a:ext cx="4422001" cy="427369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5577149" y="2137195"/>
            <a:ext cx="1193700" cy="1064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3925" y="2212050"/>
            <a:ext cx="10001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4050" y="3526399"/>
            <a:ext cx="274500" cy="2509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3"/>
          <p:cNvCxnSpPr>
            <a:endCxn id="64" idx="1"/>
          </p:cNvCxnSpPr>
          <p:nvPr/>
        </p:nvCxnSpPr>
        <p:spPr>
          <a:xfrm>
            <a:off x="6614161" y="3142872"/>
            <a:ext cx="120600" cy="514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3"/>
          <p:cNvSpPr/>
          <p:nvPr/>
        </p:nvSpPr>
        <p:spPr>
          <a:xfrm>
            <a:off x="6725798" y="3646923"/>
            <a:ext cx="61200" cy="69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2"/>
          <p:cNvSpPr/>
          <p:nvPr/>
        </p:nvSpPr>
        <p:spPr>
          <a:xfrm>
            <a:off x="2196650" y="2537500"/>
            <a:ext cx="2124300" cy="44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2"/>
          <p:cNvSpPr/>
          <p:nvPr/>
        </p:nvSpPr>
        <p:spPr>
          <a:xfrm>
            <a:off x="2204587" y="3079400"/>
            <a:ext cx="2124300" cy="44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2"/>
          <p:cNvSpPr/>
          <p:nvPr/>
        </p:nvSpPr>
        <p:spPr>
          <a:xfrm>
            <a:off x="150600" y="3097950"/>
            <a:ext cx="2007300" cy="44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2"/>
          <p:cNvSpPr/>
          <p:nvPr/>
        </p:nvSpPr>
        <p:spPr>
          <a:xfrm>
            <a:off x="150600" y="2537488"/>
            <a:ext cx="2007300" cy="44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2"/>
          <p:cNvSpPr/>
          <p:nvPr/>
        </p:nvSpPr>
        <p:spPr>
          <a:xfrm>
            <a:off x="6363477" y="432048"/>
            <a:ext cx="323100" cy="323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2"/>
          <p:cNvSpPr txBox="1"/>
          <p:nvPr/>
        </p:nvSpPr>
        <p:spPr>
          <a:xfrm>
            <a:off x="500" y="-39900"/>
            <a:ext cx="9168600" cy="431100"/>
          </a:xfrm>
          <a:prstGeom prst="rect">
            <a:avLst/>
          </a:prstGeom>
          <a:solidFill>
            <a:srgbClr val="23209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Свободные земельные участки и инвестиционные площадки</a:t>
            </a: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48" name="Google Shape;448;p22"/>
          <p:cNvSpPr txBox="1"/>
          <p:nvPr/>
        </p:nvSpPr>
        <p:spPr>
          <a:xfrm>
            <a:off x="-26175" y="368725"/>
            <a:ext cx="3948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Инвестиционная площадка  №2</a:t>
            </a:r>
            <a:endParaRPr sz="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РБ, Тарбагатайский район, с.Куйтун, ул.Коммунистическая, 1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         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49" name="Google Shape;449;p22"/>
          <p:cNvCxnSpPr/>
          <p:nvPr/>
        </p:nvCxnSpPr>
        <p:spPr>
          <a:xfrm flipH="1">
            <a:off x="-13821" y="823700"/>
            <a:ext cx="4408500" cy="18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0" name="Google Shape;450;p22"/>
          <p:cNvSpPr txBox="1"/>
          <p:nvPr/>
        </p:nvSpPr>
        <p:spPr>
          <a:xfrm>
            <a:off x="2159475" y="783325"/>
            <a:ext cx="119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Площадь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1" name="Google Shape;451;p22"/>
          <p:cNvSpPr txBox="1"/>
          <p:nvPr/>
        </p:nvSpPr>
        <p:spPr>
          <a:xfrm>
            <a:off x="2395307" y="1066925"/>
            <a:ext cx="126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1.2 га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52" name="Google Shape;452;p22"/>
          <p:cNvCxnSpPr/>
          <p:nvPr/>
        </p:nvCxnSpPr>
        <p:spPr>
          <a:xfrm rot="10800000" flipH="1">
            <a:off x="2189200" y="824925"/>
            <a:ext cx="1500" cy="14079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Google Shape;453;p22"/>
          <p:cNvCxnSpPr/>
          <p:nvPr/>
        </p:nvCxnSpPr>
        <p:spPr>
          <a:xfrm flipH="1">
            <a:off x="-8537" y="1100625"/>
            <a:ext cx="4403400" cy="42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4" name="Google Shape;454;p22"/>
          <p:cNvSpPr txBox="1"/>
          <p:nvPr/>
        </p:nvSpPr>
        <p:spPr>
          <a:xfrm>
            <a:off x="-143928" y="1379938"/>
            <a:ext cx="242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Предполагаемое направление использования участка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5" name="Google Shape;455;p22"/>
          <p:cNvCxnSpPr/>
          <p:nvPr/>
        </p:nvCxnSpPr>
        <p:spPr>
          <a:xfrm flipH="1">
            <a:off x="-17986" y="1377750"/>
            <a:ext cx="4404900" cy="9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6" name="Google Shape;456;p22"/>
          <p:cNvSpPr txBox="1"/>
          <p:nvPr/>
        </p:nvSpPr>
        <p:spPr>
          <a:xfrm>
            <a:off x="37120" y="767438"/>
            <a:ext cx="2066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Кадастровый номер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7" name="Google Shape;457;p22"/>
          <p:cNvCxnSpPr/>
          <p:nvPr/>
        </p:nvCxnSpPr>
        <p:spPr>
          <a:xfrm rot="10800000">
            <a:off x="-26166" y="1812475"/>
            <a:ext cx="4421100" cy="27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8" name="Google Shape;458;p22"/>
          <p:cNvSpPr txBox="1"/>
          <p:nvPr/>
        </p:nvSpPr>
        <p:spPr>
          <a:xfrm>
            <a:off x="116425" y="1790250"/>
            <a:ext cx="200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Размещение пилорамы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9" name="Google Shape;459;p22"/>
          <p:cNvSpPr txBox="1"/>
          <p:nvPr/>
        </p:nvSpPr>
        <p:spPr>
          <a:xfrm>
            <a:off x="429900" y="1089700"/>
            <a:ext cx="175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03:19:100109:112	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p22"/>
          <p:cNvSpPr txBox="1"/>
          <p:nvPr/>
        </p:nvSpPr>
        <p:spPr>
          <a:xfrm>
            <a:off x="1799025" y="1440413"/>
            <a:ext cx="192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Доступность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1" name="Google Shape;461;p22"/>
          <p:cNvSpPr txBox="1"/>
          <p:nvPr/>
        </p:nvSpPr>
        <p:spPr>
          <a:xfrm>
            <a:off x="2144425" y="1833100"/>
            <a:ext cx="224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45 км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22"/>
          <p:cNvSpPr txBox="1"/>
          <p:nvPr/>
        </p:nvSpPr>
        <p:spPr>
          <a:xfrm>
            <a:off x="-132950" y="2194900"/>
            <a:ext cx="4704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Сведения об инженерной инфраструктуре на участке: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" name="Google Shape;463;p22"/>
          <p:cNvSpPr txBox="1"/>
          <p:nvPr/>
        </p:nvSpPr>
        <p:spPr>
          <a:xfrm>
            <a:off x="-174087" y="2508713"/>
            <a:ext cx="2802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Электроснабжение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0,0004</a:t>
            </a: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МВт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p22"/>
          <p:cNvSpPr txBox="1"/>
          <p:nvPr/>
        </p:nvSpPr>
        <p:spPr>
          <a:xfrm>
            <a:off x="2008431" y="3032838"/>
            <a:ext cx="2627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Водоснабжение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</a:t>
            </a: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м3/сутки</a:t>
            </a: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5" name="Google Shape;465;p22"/>
          <p:cNvSpPr txBox="1"/>
          <p:nvPr/>
        </p:nvSpPr>
        <p:spPr>
          <a:xfrm>
            <a:off x="-211362" y="3032275"/>
            <a:ext cx="2899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Водоотведение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 </a:t>
            </a: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м3/сутки</a:t>
            </a: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p22"/>
          <p:cNvSpPr txBox="1"/>
          <p:nvPr/>
        </p:nvSpPr>
        <p:spPr>
          <a:xfrm>
            <a:off x="1826159" y="2492913"/>
            <a:ext cx="286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Теплоснабжение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</a:t>
            </a: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Гкалл/час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p22"/>
          <p:cNvSpPr/>
          <p:nvPr/>
        </p:nvSpPr>
        <p:spPr>
          <a:xfrm>
            <a:off x="7520525" y="2925025"/>
            <a:ext cx="229200" cy="1926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8" name="Google Shape;468;p22"/>
          <p:cNvCxnSpPr/>
          <p:nvPr/>
        </p:nvCxnSpPr>
        <p:spPr>
          <a:xfrm rot="10800000">
            <a:off x="-9292" y="2242625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69" name="Google Shape;4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63" y="2585661"/>
            <a:ext cx="353976" cy="3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5500" y="3166013"/>
            <a:ext cx="280250" cy="2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5188" y="2554662"/>
            <a:ext cx="40017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175" y="3137713"/>
            <a:ext cx="353975" cy="35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3" name="Google Shape;473;p22"/>
          <p:cNvCxnSpPr/>
          <p:nvPr/>
        </p:nvCxnSpPr>
        <p:spPr>
          <a:xfrm rot="10800000">
            <a:off x="4371613" y="883925"/>
            <a:ext cx="10500" cy="4328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2"/>
          <p:cNvSpPr txBox="1"/>
          <p:nvPr/>
        </p:nvSpPr>
        <p:spPr>
          <a:xfrm>
            <a:off x="4629138" y="3618350"/>
            <a:ext cx="3984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Условные обозначения: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p22"/>
          <p:cNvSpPr/>
          <p:nvPr/>
        </p:nvSpPr>
        <p:spPr>
          <a:xfrm>
            <a:off x="4921075" y="3991113"/>
            <a:ext cx="410100" cy="41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2"/>
          <p:cNvSpPr/>
          <p:nvPr/>
        </p:nvSpPr>
        <p:spPr>
          <a:xfrm>
            <a:off x="6875109" y="3974475"/>
            <a:ext cx="410100" cy="41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2"/>
          <p:cNvSpPr/>
          <p:nvPr/>
        </p:nvSpPr>
        <p:spPr>
          <a:xfrm>
            <a:off x="6860821" y="4567402"/>
            <a:ext cx="410100" cy="41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2"/>
          <p:cNvSpPr txBox="1"/>
          <p:nvPr/>
        </p:nvSpPr>
        <p:spPr>
          <a:xfrm>
            <a:off x="5300925" y="3908875"/>
            <a:ext cx="1616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объекты электроснабжения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 м. до подключения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p22"/>
          <p:cNvSpPr txBox="1"/>
          <p:nvPr/>
        </p:nvSpPr>
        <p:spPr>
          <a:xfrm>
            <a:off x="7256650" y="3948675"/>
            <a:ext cx="1566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объекты водоотведения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___м. до подключения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22"/>
          <p:cNvSpPr txBox="1"/>
          <p:nvPr/>
        </p:nvSpPr>
        <p:spPr>
          <a:xfrm>
            <a:off x="7270925" y="4562725"/>
            <a:ext cx="156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Теплоснабжение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___м. до подключения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1" name="Google Shape;481;p22"/>
          <p:cNvCxnSpPr/>
          <p:nvPr/>
        </p:nvCxnSpPr>
        <p:spPr>
          <a:xfrm rot="10800000">
            <a:off x="-6485" y="3669250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82" name="Google Shape;48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6000" y="4056037"/>
            <a:ext cx="280250" cy="2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7742" y="458389"/>
            <a:ext cx="254556" cy="25455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2"/>
          <p:cNvSpPr txBox="1"/>
          <p:nvPr/>
        </p:nvSpPr>
        <p:spPr>
          <a:xfrm>
            <a:off x="413125" y="3595638"/>
            <a:ext cx="398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Тарифы</a:t>
            </a:r>
            <a:endParaRPr sz="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5" name="Google Shape;48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8600" y="4017974"/>
            <a:ext cx="323100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2"/>
          <p:cNvSpPr/>
          <p:nvPr/>
        </p:nvSpPr>
        <p:spPr>
          <a:xfrm>
            <a:off x="4915863" y="4546863"/>
            <a:ext cx="410100" cy="41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2"/>
          <p:cNvSpPr txBox="1"/>
          <p:nvPr/>
        </p:nvSpPr>
        <p:spPr>
          <a:xfrm>
            <a:off x="5325977" y="4493413"/>
            <a:ext cx="1566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объекты водоснабжения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___м. до подключения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p22"/>
          <p:cNvSpPr/>
          <p:nvPr/>
        </p:nvSpPr>
        <p:spPr>
          <a:xfrm>
            <a:off x="6801847" y="445900"/>
            <a:ext cx="323100" cy="323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9" name="Google Shape;48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2999" y="497051"/>
            <a:ext cx="220796" cy="22079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2"/>
          <p:cNvSpPr txBox="1"/>
          <p:nvPr/>
        </p:nvSpPr>
        <p:spPr>
          <a:xfrm>
            <a:off x="3900100" y="442163"/>
            <a:ext cx="2546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обозначения для расстановки на карте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1" name="Google Shape;491;p22"/>
          <p:cNvCxnSpPr/>
          <p:nvPr/>
        </p:nvCxnSpPr>
        <p:spPr>
          <a:xfrm rot="10800000">
            <a:off x="3897100" y="388500"/>
            <a:ext cx="3000" cy="4392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92" name="Google Shape;49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8850" y="4624637"/>
            <a:ext cx="254550" cy="2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22"/>
          <p:cNvSpPr/>
          <p:nvPr/>
        </p:nvSpPr>
        <p:spPr>
          <a:xfrm>
            <a:off x="7223675" y="444400"/>
            <a:ext cx="326100" cy="326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4" name="Google Shape;4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9649" y="506230"/>
            <a:ext cx="202365" cy="20236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2"/>
          <p:cNvSpPr txBox="1"/>
          <p:nvPr/>
        </p:nvSpPr>
        <p:spPr>
          <a:xfrm>
            <a:off x="213620" y="3764363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Название тарифа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6" name="Google Shape;496;p22"/>
          <p:cNvSpPr txBox="1"/>
          <p:nvPr/>
        </p:nvSpPr>
        <p:spPr>
          <a:xfrm>
            <a:off x="1889645" y="3755075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Стоимость/руб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7" name="Google Shape;497;p22"/>
          <p:cNvSpPr txBox="1"/>
          <p:nvPr/>
        </p:nvSpPr>
        <p:spPr>
          <a:xfrm>
            <a:off x="4545" y="3956038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Горячая вода(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м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3)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98" name="Google Shape;498;p22"/>
          <p:cNvCxnSpPr/>
          <p:nvPr/>
        </p:nvCxnSpPr>
        <p:spPr>
          <a:xfrm rot="10800000">
            <a:off x="-6485" y="3995925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9" name="Google Shape;499;p22"/>
          <p:cNvCxnSpPr/>
          <p:nvPr/>
        </p:nvCxnSpPr>
        <p:spPr>
          <a:xfrm rot="10800000">
            <a:off x="-23776" y="3829725"/>
            <a:ext cx="44163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0" name="Google Shape;500;p22"/>
          <p:cNvCxnSpPr/>
          <p:nvPr/>
        </p:nvCxnSpPr>
        <p:spPr>
          <a:xfrm rot="10800000">
            <a:off x="1585775" y="3829675"/>
            <a:ext cx="4500" cy="13020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1" name="Google Shape;501;p22"/>
          <p:cNvSpPr txBox="1"/>
          <p:nvPr/>
        </p:nvSpPr>
        <p:spPr>
          <a:xfrm>
            <a:off x="4545" y="4189013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Холодная вода(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м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3)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2" name="Google Shape;502;p22"/>
          <p:cNvSpPr txBox="1"/>
          <p:nvPr/>
        </p:nvSpPr>
        <p:spPr>
          <a:xfrm>
            <a:off x="4545" y="4400425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Водоотведение(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м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3)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3" name="Google Shape;503;p22"/>
          <p:cNvSpPr txBox="1"/>
          <p:nvPr/>
        </p:nvSpPr>
        <p:spPr>
          <a:xfrm>
            <a:off x="495" y="4628963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Электроснабжение 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кВт ч.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4" name="Google Shape;504;p22"/>
          <p:cNvSpPr txBox="1"/>
          <p:nvPr/>
        </p:nvSpPr>
        <p:spPr>
          <a:xfrm>
            <a:off x="4545" y="4872588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Теплоснабжение(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за Гкалл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5" name="Google Shape;505;p22"/>
          <p:cNvSpPr txBox="1"/>
          <p:nvPr/>
        </p:nvSpPr>
        <p:spPr>
          <a:xfrm>
            <a:off x="2151745" y="4202025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6" name="Google Shape;506;p22"/>
          <p:cNvSpPr txBox="1"/>
          <p:nvPr/>
        </p:nvSpPr>
        <p:spPr>
          <a:xfrm>
            <a:off x="2151745" y="3978238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7" name="Google Shape;507;p22"/>
          <p:cNvSpPr txBox="1"/>
          <p:nvPr/>
        </p:nvSpPr>
        <p:spPr>
          <a:xfrm>
            <a:off x="2143570" y="4429450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8" name="Google Shape;508;p22"/>
          <p:cNvSpPr txBox="1"/>
          <p:nvPr/>
        </p:nvSpPr>
        <p:spPr>
          <a:xfrm>
            <a:off x="2143570" y="4639663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9" name="Google Shape;509;p22"/>
          <p:cNvSpPr txBox="1"/>
          <p:nvPr/>
        </p:nvSpPr>
        <p:spPr>
          <a:xfrm>
            <a:off x="2103820" y="4880638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10" name="Google Shape;510;p22"/>
          <p:cNvCxnSpPr/>
          <p:nvPr/>
        </p:nvCxnSpPr>
        <p:spPr>
          <a:xfrm rot="10800000">
            <a:off x="-2074" y="4246263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2"/>
          <p:cNvCxnSpPr/>
          <p:nvPr/>
        </p:nvCxnSpPr>
        <p:spPr>
          <a:xfrm rot="10800000">
            <a:off x="-2074" y="4444263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22"/>
          <p:cNvCxnSpPr/>
          <p:nvPr/>
        </p:nvCxnSpPr>
        <p:spPr>
          <a:xfrm rot="10800000">
            <a:off x="-23885" y="4693300"/>
            <a:ext cx="4420800" cy="57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22"/>
          <p:cNvCxnSpPr/>
          <p:nvPr/>
        </p:nvCxnSpPr>
        <p:spPr>
          <a:xfrm rot="10800000">
            <a:off x="-9285" y="4915325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4" name="Google Shape;514;p22"/>
          <p:cNvSpPr/>
          <p:nvPr/>
        </p:nvSpPr>
        <p:spPr>
          <a:xfrm>
            <a:off x="7671224" y="444400"/>
            <a:ext cx="326100" cy="326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5" name="Google Shape;5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2749" y="1975830"/>
            <a:ext cx="202365" cy="20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1525" y="4593427"/>
            <a:ext cx="353975" cy="35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7475" y="445888"/>
            <a:ext cx="323100" cy="32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43175" y="823688"/>
            <a:ext cx="3948774" cy="289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"/>
          <p:cNvSpPr/>
          <p:nvPr/>
        </p:nvSpPr>
        <p:spPr>
          <a:xfrm>
            <a:off x="2196650" y="2537500"/>
            <a:ext cx="2124300" cy="44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3"/>
          <p:cNvSpPr/>
          <p:nvPr/>
        </p:nvSpPr>
        <p:spPr>
          <a:xfrm>
            <a:off x="2204587" y="3079400"/>
            <a:ext cx="2124300" cy="44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3"/>
          <p:cNvSpPr/>
          <p:nvPr/>
        </p:nvSpPr>
        <p:spPr>
          <a:xfrm>
            <a:off x="150600" y="3097950"/>
            <a:ext cx="2007300" cy="44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3"/>
          <p:cNvSpPr/>
          <p:nvPr/>
        </p:nvSpPr>
        <p:spPr>
          <a:xfrm>
            <a:off x="150600" y="2537488"/>
            <a:ext cx="2007300" cy="44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3"/>
          <p:cNvSpPr/>
          <p:nvPr/>
        </p:nvSpPr>
        <p:spPr>
          <a:xfrm>
            <a:off x="6363477" y="432048"/>
            <a:ext cx="323100" cy="323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3"/>
          <p:cNvSpPr txBox="1"/>
          <p:nvPr/>
        </p:nvSpPr>
        <p:spPr>
          <a:xfrm>
            <a:off x="500" y="-39900"/>
            <a:ext cx="9168600" cy="431100"/>
          </a:xfrm>
          <a:prstGeom prst="rect">
            <a:avLst/>
          </a:prstGeom>
          <a:solidFill>
            <a:srgbClr val="23209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Свободные земельные участки и инвестиционные площадки</a:t>
            </a: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29" name="Google Shape;529;p23"/>
          <p:cNvSpPr txBox="1"/>
          <p:nvPr/>
        </p:nvSpPr>
        <p:spPr>
          <a:xfrm>
            <a:off x="4550" y="336300"/>
            <a:ext cx="3895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Инвестиционная площадка  №3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РБ, Тарбагатайский район, МО СП “Саянтуйское” ст.Саянтуй   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      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30" name="Google Shape;530;p23"/>
          <p:cNvCxnSpPr/>
          <p:nvPr/>
        </p:nvCxnSpPr>
        <p:spPr>
          <a:xfrm flipH="1">
            <a:off x="-13821" y="823700"/>
            <a:ext cx="4408500" cy="18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1" name="Google Shape;531;p23"/>
          <p:cNvSpPr txBox="1"/>
          <p:nvPr/>
        </p:nvSpPr>
        <p:spPr>
          <a:xfrm>
            <a:off x="2159475" y="783325"/>
            <a:ext cx="119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Площадь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2" name="Google Shape;532;p23"/>
          <p:cNvSpPr txBox="1"/>
          <p:nvPr/>
        </p:nvSpPr>
        <p:spPr>
          <a:xfrm>
            <a:off x="2395307" y="1066925"/>
            <a:ext cx="126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2.5 га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33" name="Google Shape;533;p23"/>
          <p:cNvCxnSpPr/>
          <p:nvPr/>
        </p:nvCxnSpPr>
        <p:spPr>
          <a:xfrm rot="10800000" flipH="1">
            <a:off x="2189200" y="824925"/>
            <a:ext cx="1500" cy="14079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4" name="Google Shape;534;p23"/>
          <p:cNvCxnSpPr/>
          <p:nvPr/>
        </p:nvCxnSpPr>
        <p:spPr>
          <a:xfrm flipH="1">
            <a:off x="-8537" y="1100625"/>
            <a:ext cx="4403400" cy="42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5" name="Google Shape;535;p23"/>
          <p:cNvSpPr txBox="1"/>
          <p:nvPr/>
        </p:nvSpPr>
        <p:spPr>
          <a:xfrm>
            <a:off x="-143928" y="1379938"/>
            <a:ext cx="242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Предполагаемое направление использования участка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36" name="Google Shape;536;p23"/>
          <p:cNvCxnSpPr/>
          <p:nvPr/>
        </p:nvCxnSpPr>
        <p:spPr>
          <a:xfrm flipH="1">
            <a:off x="-17986" y="1377750"/>
            <a:ext cx="4404900" cy="9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7" name="Google Shape;537;p23"/>
          <p:cNvSpPr txBox="1"/>
          <p:nvPr/>
        </p:nvSpPr>
        <p:spPr>
          <a:xfrm>
            <a:off x="37120" y="767438"/>
            <a:ext cx="2066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Кадастровый номер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38" name="Google Shape;538;p23"/>
          <p:cNvCxnSpPr/>
          <p:nvPr/>
        </p:nvCxnSpPr>
        <p:spPr>
          <a:xfrm rot="10800000">
            <a:off x="-26166" y="1812475"/>
            <a:ext cx="4421100" cy="27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9" name="Google Shape;539;p23"/>
          <p:cNvSpPr txBox="1"/>
          <p:nvPr/>
        </p:nvSpPr>
        <p:spPr>
          <a:xfrm>
            <a:off x="116425" y="1790250"/>
            <a:ext cx="200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Теплицы, оранжереи, парники, с/х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0" name="Google Shape;540;p23"/>
          <p:cNvSpPr txBox="1"/>
          <p:nvPr/>
        </p:nvSpPr>
        <p:spPr>
          <a:xfrm>
            <a:off x="429900" y="1089700"/>
            <a:ext cx="175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03:19:000000:4192	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1" name="Google Shape;541;p23"/>
          <p:cNvSpPr txBox="1"/>
          <p:nvPr/>
        </p:nvSpPr>
        <p:spPr>
          <a:xfrm>
            <a:off x="1799025" y="1440413"/>
            <a:ext cx="192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Доступность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2" name="Google Shape;542;p23"/>
          <p:cNvSpPr txBox="1"/>
          <p:nvPr/>
        </p:nvSpPr>
        <p:spPr>
          <a:xfrm>
            <a:off x="2144425" y="1833100"/>
            <a:ext cx="224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15 км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3" name="Google Shape;543;p23"/>
          <p:cNvSpPr txBox="1"/>
          <p:nvPr/>
        </p:nvSpPr>
        <p:spPr>
          <a:xfrm>
            <a:off x="-132950" y="2194900"/>
            <a:ext cx="4704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Сведения об инженерной инфраструктуре на участке: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4" name="Google Shape;544;p23"/>
          <p:cNvSpPr txBox="1"/>
          <p:nvPr/>
        </p:nvSpPr>
        <p:spPr>
          <a:xfrm>
            <a:off x="-174087" y="2508713"/>
            <a:ext cx="2802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Электроснабжение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0,0004</a:t>
            </a: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МВт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23"/>
          <p:cNvSpPr txBox="1"/>
          <p:nvPr/>
        </p:nvSpPr>
        <p:spPr>
          <a:xfrm>
            <a:off x="2008431" y="3032838"/>
            <a:ext cx="2627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Водоснабжение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</a:t>
            </a: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м3/сутки</a:t>
            </a: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p23"/>
          <p:cNvSpPr txBox="1"/>
          <p:nvPr/>
        </p:nvSpPr>
        <p:spPr>
          <a:xfrm>
            <a:off x="-211362" y="3032275"/>
            <a:ext cx="2899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Водоотведение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 </a:t>
            </a: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м3/сутки</a:t>
            </a: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23"/>
          <p:cNvSpPr txBox="1"/>
          <p:nvPr/>
        </p:nvSpPr>
        <p:spPr>
          <a:xfrm>
            <a:off x="1826159" y="2492913"/>
            <a:ext cx="286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Теплоснабжение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</a:t>
            </a: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Гкалл/час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8" name="Google Shape;548;p23"/>
          <p:cNvSpPr/>
          <p:nvPr/>
        </p:nvSpPr>
        <p:spPr>
          <a:xfrm>
            <a:off x="7520525" y="2925025"/>
            <a:ext cx="229200" cy="1926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9" name="Google Shape;549;p23"/>
          <p:cNvCxnSpPr/>
          <p:nvPr/>
        </p:nvCxnSpPr>
        <p:spPr>
          <a:xfrm rot="10800000">
            <a:off x="-9292" y="2242625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50" name="Google Shape;5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63" y="2585661"/>
            <a:ext cx="353976" cy="3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5500" y="3166013"/>
            <a:ext cx="280250" cy="2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5188" y="2554662"/>
            <a:ext cx="40017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175" y="3137713"/>
            <a:ext cx="353975" cy="35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4" name="Google Shape;554;p23"/>
          <p:cNvCxnSpPr/>
          <p:nvPr/>
        </p:nvCxnSpPr>
        <p:spPr>
          <a:xfrm rot="10800000">
            <a:off x="4371613" y="883925"/>
            <a:ext cx="10500" cy="4328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5" name="Google Shape;555;p23"/>
          <p:cNvSpPr txBox="1"/>
          <p:nvPr/>
        </p:nvSpPr>
        <p:spPr>
          <a:xfrm>
            <a:off x="4629138" y="3618350"/>
            <a:ext cx="3984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Условные обозначения: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23"/>
          <p:cNvSpPr/>
          <p:nvPr/>
        </p:nvSpPr>
        <p:spPr>
          <a:xfrm>
            <a:off x="4921075" y="3991113"/>
            <a:ext cx="410100" cy="41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3"/>
          <p:cNvSpPr/>
          <p:nvPr/>
        </p:nvSpPr>
        <p:spPr>
          <a:xfrm>
            <a:off x="6875109" y="3974475"/>
            <a:ext cx="410100" cy="41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3"/>
          <p:cNvSpPr/>
          <p:nvPr/>
        </p:nvSpPr>
        <p:spPr>
          <a:xfrm>
            <a:off x="6860821" y="4567402"/>
            <a:ext cx="410100" cy="41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3"/>
          <p:cNvSpPr txBox="1"/>
          <p:nvPr/>
        </p:nvSpPr>
        <p:spPr>
          <a:xfrm>
            <a:off x="5300925" y="3908875"/>
            <a:ext cx="1616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объекты электроснабжения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15 м. до подключения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0" name="Google Shape;560;p23"/>
          <p:cNvSpPr txBox="1"/>
          <p:nvPr/>
        </p:nvSpPr>
        <p:spPr>
          <a:xfrm>
            <a:off x="7256650" y="3948675"/>
            <a:ext cx="1566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объекты водоотведения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___м. до подключения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1" name="Google Shape;561;p23"/>
          <p:cNvSpPr txBox="1"/>
          <p:nvPr/>
        </p:nvSpPr>
        <p:spPr>
          <a:xfrm>
            <a:off x="7270925" y="4562725"/>
            <a:ext cx="156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Теплоснабжение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___м. до подключения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62" name="Google Shape;562;p23"/>
          <p:cNvCxnSpPr/>
          <p:nvPr/>
        </p:nvCxnSpPr>
        <p:spPr>
          <a:xfrm rot="10800000">
            <a:off x="-6485" y="3669250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3" name="Google Shape;56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6000" y="4056037"/>
            <a:ext cx="280250" cy="2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7742" y="458389"/>
            <a:ext cx="254556" cy="254556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23"/>
          <p:cNvSpPr txBox="1"/>
          <p:nvPr/>
        </p:nvSpPr>
        <p:spPr>
          <a:xfrm>
            <a:off x="413125" y="3595638"/>
            <a:ext cx="398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Тарифы</a:t>
            </a:r>
            <a:endParaRPr sz="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6" name="Google Shape;56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8600" y="4017974"/>
            <a:ext cx="323100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23"/>
          <p:cNvSpPr/>
          <p:nvPr/>
        </p:nvSpPr>
        <p:spPr>
          <a:xfrm>
            <a:off x="4915863" y="4546863"/>
            <a:ext cx="410100" cy="41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3"/>
          <p:cNvSpPr txBox="1"/>
          <p:nvPr/>
        </p:nvSpPr>
        <p:spPr>
          <a:xfrm>
            <a:off x="5325977" y="4493413"/>
            <a:ext cx="1566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объекты водоснабжения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___м. до подключения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9" name="Google Shape;569;p23"/>
          <p:cNvSpPr/>
          <p:nvPr/>
        </p:nvSpPr>
        <p:spPr>
          <a:xfrm>
            <a:off x="6801847" y="445900"/>
            <a:ext cx="323100" cy="323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0" name="Google Shape;57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2999" y="497051"/>
            <a:ext cx="220796" cy="220796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23"/>
          <p:cNvSpPr txBox="1"/>
          <p:nvPr/>
        </p:nvSpPr>
        <p:spPr>
          <a:xfrm>
            <a:off x="3900100" y="442163"/>
            <a:ext cx="2546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обозначения для расстановки на карте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2" name="Google Shape;572;p23"/>
          <p:cNvCxnSpPr/>
          <p:nvPr/>
        </p:nvCxnSpPr>
        <p:spPr>
          <a:xfrm rot="10800000">
            <a:off x="3897100" y="388500"/>
            <a:ext cx="3000" cy="4392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73" name="Google Shape;5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8850" y="4624637"/>
            <a:ext cx="254550" cy="2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23"/>
          <p:cNvSpPr/>
          <p:nvPr/>
        </p:nvSpPr>
        <p:spPr>
          <a:xfrm>
            <a:off x="7223675" y="444400"/>
            <a:ext cx="326100" cy="326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5" name="Google Shape;5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9649" y="506230"/>
            <a:ext cx="202365" cy="20236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23"/>
          <p:cNvSpPr txBox="1"/>
          <p:nvPr/>
        </p:nvSpPr>
        <p:spPr>
          <a:xfrm>
            <a:off x="213620" y="3764363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Название тарифа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7" name="Google Shape;577;p23"/>
          <p:cNvSpPr txBox="1"/>
          <p:nvPr/>
        </p:nvSpPr>
        <p:spPr>
          <a:xfrm>
            <a:off x="1889645" y="3755075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Стоимость/руб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8" name="Google Shape;578;p23"/>
          <p:cNvSpPr txBox="1"/>
          <p:nvPr/>
        </p:nvSpPr>
        <p:spPr>
          <a:xfrm>
            <a:off x="4545" y="3956038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Горячая вода(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м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3)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79" name="Google Shape;579;p23"/>
          <p:cNvCxnSpPr/>
          <p:nvPr/>
        </p:nvCxnSpPr>
        <p:spPr>
          <a:xfrm rot="10800000">
            <a:off x="-6485" y="3995925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0" name="Google Shape;580;p23"/>
          <p:cNvCxnSpPr/>
          <p:nvPr/>
        </p:nvCxnSpPr>
        <p:spPr>
          <a:xfrm rot="10800000">
            <a:off x="-23776" y="3829725"/>
            <a:ext cx="44163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23"/>
          <p:cNvCxnSpPr/>
          <p:nvPr/>
        </p:nvCxnSpPr>
        <p:spPr>
          <a:xfrm rot="10800000">
            <a:off x="1585775" y="3829675"/>
            <a:ext cx="4500" cy="13020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2" name="Google Shape;582;p23"/>
          <p:cNvSpPr txBox="1"/>
          <p:nvPr/>
        </p:nvSpPr>
        <p:spPr>
          <a:xfrm>
            <a:off x="4545" y="4189013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Холодная вода(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м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3)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3" name="Google Shape;583;p23"/>
          <p:cNvSpPr txBox="1"/>
          <p:nvPr/>
        </p:nvSpPr>
        <p:spPr>
          <a:xfrm>
            <a:off x="4545" y="4400425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Водоотведение(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м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3)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4" name="Google Shape;584;p23"/>
          <p:cNvSpPr txBox="1"/>
          <p:nvPr/>
        </p:nvSpPr>
        <p:spPr>
          <a:xfrm>
            <a:off x="495" y="4628963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Электроснабжение 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кВт ч.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5" name="Google Shape;585;p23"/>
          <p:cNvSpPr txBox="1"/>
          <p:nvPr/>
        </p:nvSpPr>
        <p:spPr>
          <a:xfrm>
            <a:off x="4545" y="4872588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Теплоснабжение(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за Гкалл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6" name="Google Shape;586;p23"/>
          <p:cNvSpPr txBox="1"/>
          <p:nvPr/>
        </p:nvSpPr>
        <p:spPr>
          <a:xfrm>
            <a:off x="2151745" y="4202025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7" name="Google Shape;587;p23"/>
          <p:cNvSpPr txBox="1"/>
          <p:nvPr/>
        </p:nvSpPr>
        <p:spPr>
          <a:xfrm>
            <a:off x="2151745" y="3978238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8" name="Google Shape;588;p23"/>
          <p:cNvSpPr txBox="1"/>
          <p:nvPr/>
        </p:nvSpPr>
        <p:spPr>
          <a:xfrm>
            <a:off x="2143570" y="4429450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9" name="Google Shape;589;p23"/>
          <p:cNvSpPr txBox="1"/>
          <p:nvPr/>
        </p:nvSpPr>
        <p:spPr>
          <a:xfrm>
            <a:off x="2143570" y="4639663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0" name="Google Shape;590;p23"/>
          <p:cNvSpPr txBox="1"/>
          <p:nvPr/>
        </p:nvSpPr>
        <p:spPr>
          <a:xfrm>
            <a:off x="2103820" y="4880638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91" name="Google Shape;591;p23"/>
          <p:cNvCxnSpPr/>
          <p:nvPr/>
        </p:nvCxnSpPr>
        <p:spPr>
          <a:xfrm rot="10800000">
            <a:off x="-2074" y="4246263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2" name="Google Shape;592;p23"/>
          <p:cNvCxnSpPr/>
          <p:nvPr/>
        </p:nvCxnSpPr>
        <p:spPr>
          <a:xfrm rot="10800000">
            <a:off x="-2074" y="4444263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23"/>
          <p:cNvCxnSpPr/>
          <p:nvPr/>
        </p:nvCxnSpPr>
        <p:spPr>
          <a:xfrm rot="10800000">
            <a:off x="-23885" y="4693300"/>
            <a:ext cx="4420800" cy="57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23"/>
          <p:cNvCxnSpPr/>
          <p:nvPr/>
        </p:nvCxnSpPr>
        <p:spPr>
          <a:xfrm rot="10800000">
            <a:off x="-9285" y="4915325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5" name="Google Shape;595;p23"/>
          <p:cNvSpPr/>
          <p:nvPr/>
        </p:nvSpPr>
        <p:spPr>
          <a:xfrm>
            <a:off x="7671224" y="444400"/>
            <a:ext cx="326100" cy="326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6" name="Google Shape;59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2749" y="1975830"/>
            <a:ext cx="202365" cy="20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1525" y="4593427"/>
            <a:ext cx="353975" cy="35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7475" y="445888"/>
            <a:ext cx="323100" cy="32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6125" y="951587"/>
            <a:ext cx="4399501" cy="2530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888" y="3608850"/>
            <a:ext cx="896074" cy="89610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24"/>
          <p:cNvSpPr txBox="1"/>
          <p:nvPr/>
        </p:nvSpPr>
        <p:spPr>
          <a:xfrm>
            <a:off x="1302800" y="256499"/>
            <a:ext cx="59418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B5394"/>
                </a:solidFill>
              </a:rPr>
              <a:t>Должность</a:t>
            </a:r>
            <a:endParaRPr sz="1000">
              <a:solidFill>
                <a:srgbClr val="0B5394"/>
              </a:solidFill>
            </a:endParaRPr>
          </a:p>
        </p:txBody>
      </p:sp>
      <p:sp>
        <p:nvSpPr>
          <p:cNvPr id="606" name="Google Shape;606;p24"/>
          <p:cNvSpPr/>
          <p:nvPr/>
        </p:nvSpPr>
        <p:spPr>
          <a:xfrm>
            <a:off x="0" y="-15800"/>
            <a:ext cx="9144000" cy="667500"/>
          </a:xfrm>
          <a:prstGeom prst="rect">
            <a:avLst/>
          </a:prstGeom>
          <a:solidFill>
            <a:srgbClr val="23209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7" name="Google Shape;607;p24"/>
          <p:cNvSpPr txBox="1"/>
          <p:nvPr/>
        </p:nvSpPr>
        <p:spPr>
          <a:xfrm>
            <a:off x="135300" y="-36050"/>
            <a:ext cx="9008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Меры поддержки и особые правовые режимы, действующие на территории Тарбагатайского района</a:t>
            </a: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608" name="Google Shape;608;p24"/>
          <p:cNvCxnSpPr/>
          <p:nvPr/>
        </p:nvCxnSpPr>
        <p:spPr>
          <a:xfrm flipH="1">
            <a:off x="-4025" y="3464900"/>
            <a:ext cx="9147600" cy="30600"/>
          </a:xfrm>
          <a:prstGeom prst="straightConnector1">
            <a:avLst/>
          </a:prstGeom>
          <a:noFill/>
          <a:ln w="19050" cap="flat" cmpd="sng">
            <a:solidFill>
              <a:srgbClr val="ABBD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9" name="Google Shape;609;p24"/>
          <p:cNvSpPr txBox="1"/>
          <p:nvPr/>
        </p:nvSpPr>
        <p:spPr>
          <a:xfrm>
            <a:off x="2760550" y="638875"/>
            <a:ext cx="594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Сведения о государственных мерах поддержки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10" name="Google Shape;610;p24"/>
          <p:cNvCxnSpPr/>
          <p:nvPr/>
        </p:nvCxnSpPr>
        <p:spPr>
          <a:xfrm flipH="1">
            <a:off x="-1625" y="965000"/>
            <a:ext cx="9147300" cy="19200"/>
          </a:xfrm>
          <a:prstGeom prst="straightConnector1">
            <a:avLst/>
          </a:prstGeom>
          <a:noFill/>
          <a:ln w="19050" cap="flat" cmpd="sng">
            <a:solidFill>
              <a:srgbClr val="ABBD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1" name="Google Shape;611;p24"/>
          <p:cNvSpPr txBox="1"/>
          <p:nvPr/>
        </p:nvSpPr>
        <p:spPr>
          <a:xfrm>
            <a:off x="2605325" y="3482650"/>
            <a:ext cx="399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Инфраструктура поддержки бизнеса: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2" name="Google Shape;612;p24"/>
          <p:cNvSpPr txBox="1"/>
          <p:nvPr/>
        </p:nvSpPr>
        <p:spPr>
          <a:xfrm>
            <a:off x="360075" y="959700"/>
            <a:ext cx="136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613" name="Google Shape;613;p24"/>
          <p:cNvCxnSpPr/>
          <p:nvPr/>
        </p:nvCxnSpPr>
        <p:spPr>
          <a:xfrm rot="10800000" flipH="1">
            <a:off x="1940100" y="985875"/>
            <a:ext cx="1500" cy="2517300"/>
          </a:xfrm>
          <a:prstGeom prst="straightConnector1">
            <a:avLst/>
          </a:prstGeom>
          <a:noFill/>
          <a:ln w="19050" cap="flat" cmpd="sng">
            <a:solidFill>
              <a:srgbClr val="ABBD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4" name="Google Shape;614;p24"/>
          <p:cNvSpPr txBox="1"/>
          <p:nvPr/>
        </p:nvSpPr>
        <p:spPr>
          <a:xfrm>
            <a:off x="1951713" y="1070500"/>
            <a:ext cx="146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latin typeface="Montserrat"/>
                <a:ea typeface="Montserrat"/>
                <a:cs typeface="Montserrat"/>
                <a:sym typeface="Montserrat"/>
              </a:rPr>
              <a:t>приоритетный инвестиционный проект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5" name="Google Shape;615;p24"/>
          <p:cNvSpPr txBox="1"/>
          <p:nvPr/>
        </p:nvSpPr>
        <p:spPr>
          <a:xfrm>
            <a:off x="2366725" y="93638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 SemiBold"/>
                <a:ea typeface="Montserrat SemiBold"/>
                <a:cs typeface="Montserrat SemiBold"/>
                <a:sym typeface="Montserrat SemiBold"/>
              </a:rPr>
              <a:t>ПИП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16" name="Google Shape;61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736" y="3884825"/>
            <a:ext cx="708000" cy="70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7" name="Google Shape;617;p24"/>
          <p:cNvCxnSpPr/>
          <p:nvPr/>
        </p:nvCxnSpPr>
        <p:spPr>
          <a:xfrm rot="10800000">
            <a:off x="3455125" y="985725"/>
            <a:ext cx="1800" cy="2495400"/>
          </a:xfrm>
          <a:prstGeom prst="straightConnector1">
            <a:avLst/>
          </a:prstGeom>
          <a:noFill/>
          <a:ln w="19050" cap="flat" cmpd="sng">
            <a:solidFill>
              <a:srgbClr val="ABBD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8" name="Google Shape;618;p24"/>
          <p:cNvSpPr txBox="1"/>
          <p:nvPr/>
        </p:nvSpPr>
        <p:spPr>
          <a:xfrm>
            <a:off x="707113" y="45456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"/>
                <a:ea typeface="Montserrat"/>
                <a:cs typeface="Montserrat"/>
                <a:sym typeface="Montserrat"/>
              </a:rPr>
              <a:t>ФРР РБ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9" name="Google Shape;619;p24"/>
          <p:cNvSpPr txBox="1"/>
          <p:nvPr/>
        </p:nvSpPr>
        <p:spPr>
          <a:xfrm>
            <a:off x="-399887" y="4692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Фонд регионального развития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Республики Бурятия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0" name="Google Shape;620;p24"/>
          <p:cNvSpPr txBox="1"/>
          <p:nvPr/>
        </p:nvSpPr>
        <p:spPr>
          <a:xfrm>
            <a:off x="2127725" y="1588738"/>
            <a:ext cx="999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налоговый вычет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1" name="Google Shape;621;p24"/>
          <p:cNvSpPr txBox="1"/>
          <p:nvPr/>
        </p:nvSpPr>
        <p:spPr>
          <a:xfrm>
            <a:off x="2127725" y="1823700"/>
            <a:ext cx="1413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субсидии на компенсацию банковских кредитов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2" name="Google Shape;622;p24"/>
          <p:cNvSpPr txBox="1"/>
          <p:nvPr/>
        </p:nvSpPr>
        <p:spPr>
          <a:xfrm>
            <a:off x="3797325" y="92117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Montserrat SemiBold"/>
                <a:ea typeface="Montserrat SemiBold"/>
                <a:cs typeface="Montserrat SemiBold"/>
                <a:sym typeface="Montserrat SemiBold"/>
              </a:rPr>
              <a:t>Субсидии</a:t>
            </a:r>
            <a:endParaRPr sz="1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3" name="Google Shape;623;p24"/>
          <p:cNvSpPr txBox="1"/>
          <p:nvPr/>
        </p:nvSpPr>
        <p:spPr>
          <a:xfrm>
            <a:off x="3421638" y="1226050"/>
            <a:ext cx="1707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24" name="Google Shape;624;p24"/>
          <p:cNvCxnSpPr/>
          <p:nvPr/>
        </p:nvCxnSpPr>
        <p:spPr>
          <a:xfrm rot="10800000">
            <a:off x="5087788" y="976975"/>
            <a:ext cx="7200" cy="2488500"/>
          </a:xfrm>
          <a:prstGeom prst="straightConnector1">
            <a:avLst/>
          </a:prstGeom>
          <a:noFill/>
          <a:ln w="19050" cap="flat" cmpd="sng">
            <a:solidFill>
              <a:srgbClr val="ABBD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5" name="Google Shape;625;p24"/>
          <p:cNvSpPr txBox="1"/>
          <p:nvPr/>
        </p:nvSpPr>
        <p:spPr>
          <a:xfrm>
            <a:off x="3472945" y="4793200"/>
            <a:ext cx="1767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ИМЦ РБ - Помощь фермерам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6" name="Google Shape;626;p24"/>
          <p:cNvSpPr txBox="1"/>
          <p:nvPr/>
        </p:nvSpPr>
        <p:spPr>
          <a:xfrm>
            <a:off x="5465275" y="905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сзпк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7" name="Google Shape;627;p24"/>
          <p:cNvSpPr txBox="1"/>
          <p:nvPr/>
        </p:nvSpPr>
        <p:spPr>
          <a:xfrm>
            <a:off x="6887675" y="905650"/>
            <a:ext cx="240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спик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8" name="Google Shape;628;p24"/>
          <p:cNvSpPr txBox="1"/>
          <p:nvPr/>
        </p:nvSpPr>
        <p:spPr>
          <a:xfrm>
            <a:off x="8382650" y="1367150"/>
            <a:ext cx="76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629" name="Google Shape;629;p24"/>
          <p:cNvCxnSpPr/>
          <p:nvPr/>
        </p:nvCxnSpPr>
        <p:spPr>
          <a:xfrm rot="10800000">
            <a:off x="6601175" y="976850"/>
            <a:ext cx="600" cy="2495400"/>
          </a:xfrm>
          <a:prstGeom prst="straightConnector1">
            <a:avLst/>
          </a:prstGeom>
          <a:noFill/>
          <a:ln w="19050" cap="flat" cmpd="sng">
            <a:solidFill>
              <a:srgbClr val="ABBD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24"/>
          <p:cNvCxnSpPr/>
          <p:nvPr/>
        </p:nvCxnSpPr>
        <p:spPr>
          <a:xfrm rot="10800000" flipH="1">
            <a:off x="7891200" y="969050"/>
            <a:ext cx="2100" cy="2511000"/>
          </a:xfrm>
          <a:prstGeom prst="straightConnector1">
            <a:avLst/>
          </a:prstGeom>
          <a:noFill/>
          <a:ln w="19050" cap="flat" cmpd="sng">
            <a:solidFill>
              <a:srgbClr val="ABBD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1" name="Google Shape;631;p24"/>
          <p:cNvSpPr txBox="1"/>
          <p:nvPr/>
        </p:nvSpPr>
        <p:spPr>
          <a:xfrm>
            <a:off x="6904075" y="4424750"/>
            <a:ext cx="1280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Центр предпринимательства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"/>
                <a:ea typeface="Montserrat"/>
                <a:cs typeface="Montserrat"/>
                <a:sym typeface="Montserrat"/>
              </a:rPr>
              <a:t> “Мой бизнес”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2" name="Google Shape;632;p24"/>
          <p:cNvSpPr txBox="1"/>
          <p:nvPr/>
        </p:nvSpPr>
        <p:spPr>
          <a:xfrm>
            <a:off x="349625" y="2104313"/>
            <a:ext cx="163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3" name="Google Shape;633;p24"/>
          <p:cNvSpPr txBox="1"/>
          <p:nvPr/>
        </p:nvSpPr>
        <p:spPr>
          <a:xfrm>
            <a:off x="364825" y="2522225"/>
            <a:ext cx="1767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4" name="Google Shape;6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5225" y="1640902"/>
            <a:ext cx="196375" cy="196398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24"/>
          <p:cNvSpPr txBox="1"/>
          <p:nvPr/>
        </p:nvSpPr>
        <p:spPr>
          <a:xfrm>
            <a:off x="348552" y="2841625"/>
            <a:ext cx="1561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6" name="Google Shape;636;p24"/>
          <p:cNvSpPr txBox="1"/>
          <p:nvPr/>
        </p:nvSpPr>
        <p:spPr>
          <a:xfrm>
            <a:off x="2156650" y="2269638"/>
            <a:ext cx="138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гарантия на реализацию проекта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7" name="Google Shape;63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4700" y="1977238"/>
            <a:ext cx="196375" cy="19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34698" y="2356650"/>
            <a:ext cx="196375" cy="1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24"/>
          <p:cNvSpPr txBox="1"/>
          <p:nvPr/>
        </p:nvSpPr>
        <p:spPr>
          <a:xfrm>
            <a:off x="2156650" y="2598263"/>
            <a:ext cx="141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земельные участки в аренду без торгов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0" name="Google Shape;640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25225" y="2688045"/>
            <a:ext cx="215325" cy="215311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24"/>
          <p:cNvSpPr txBox="1"/>
          <p:nvPr/>
        </p:nvSpPr>
        <p:spPr>
          <a:xfrm>
            <a:off x="2162125" y="3051788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налоговые льготы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2" name="Google Shape;642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34700" y="3102150"/>
            <a:ext cx="196375" cy="1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24"/>
          <p:cNvSpPr txBox="1"/>
          <p:nvPr/>
        </p:nvSpPr>
        <p:spPr>
          <a:xfrm>
            <a:off x="1993850" y="1330500"/>
            <a:ext cx="1495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/>
              <a:t>5 ключевых мер поддержки:</a:t>
            </a:r>
            <a:endParaRPr sz="700" b="1"/>
          </a:p>
        </p:txBody>
      </p:sp>
      <p:sp>
        <p:nvSpPr>
          <p:cNvPr id="644" name="Google Shape;644;p24"/>
          <p:cNvSpPr txBox="1"/>
          <p:nvPr/>
        </p:nvSpPr>
        <p:spPr>
          <a:xfrm>
            <a:off x="3617600" y="1331225"/>
            <a:ext cx="3089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  Субсидии на: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развитие маточного 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поголовья скота;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поддержку растениеводства;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поддержку животноводства;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5" name="Google Shape;645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15075" y="1326725"/>
            <a:ext cx="196375" cy="1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93937" y="2560621"/>
            <a:ext cx="248449" cy="216182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24"/>
          <p:cNvSpPr txBox="1"/>
          <p:nvPr/>
        </p:nvSpPr>
        <p:spPr>
          <a:xfrm>
            <a:off x="3684725" y="2346613"/>
            <a:ext cx="146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компенсация работодателю при трудоустройстве новых работников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8" name="Google Shape;648;p24"/>
          <p:cNvSpPr txBox="1"/>
          <p:nvPr/>
        </p:nvSpPr>
        <p:spPr>
          <a:xfrm>
            <a:off x="3694813" y="3076613"/>
            <a:ext cx="128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бесплатное правовое консультирование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9" name="Google Shape;649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96039" y="3180387"/>
            <a:ext cx="248451" cy="248451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24"/>
          <p:cNvSpPr txBox="1"/>
          <p:nvPr/>
        </p:nvSpPr>
        <p:spPr>
          <a:xfrm>
            <a:off x="4963575" y="1135200"/>
            <a:ext cx="176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latin typeface="Montserrat"/>
                <a:ea typeface="Montserrat"/>
                <a:cs typeface="Montserrat"/>
                <a:sym typeface="Montserrat"/>
              </a:rPr>
              <a:t>соглашение о защите и поощрении капиталовложений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1" name="Google Shape;651;p24"/>
          <p:cNvSpPr txBox="1"/>
          <p:nvPr/>
        </p:nvSpPr>
        <p:spPr>
          <a:xfrm>
            <a:off x="6502300" y="1119750"/>
            <a:ext cx="141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latin typeface="Montserrat"/>
                <a:ea typeface="Montserrat"/>
                <a:cs typeface="Montserrat"/>
                <a:sym typeface="Montserrat"/>
              </a:rPr>
              <a:t>специальный инвестиционный контракт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2" name="Google Shape;652;p24"/>
          <p:cNvSpPr txBox="1"/>
          <p:nvPr/>
        </p:nvSpPr>
        <p:spPr>
          <a:xfrm>
            <a:off x="7730724" y="1181400"/>
            <a:ext cx="1579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3" name="Google Shape;653;p24"/>
          <p:cNvSpPr txBox="1"/>
          <p:nvPr/>
        </p:nvSpPr>
        <p:spPr>
          <a:xfrm>
            <a:off x="5382650" y="1458288"/>
            <a:ext cx="1495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4" name="Google Shape;654;p24"/>
          <p:cNvSpPr txBox="1"/>
          <p:nvPr/>
        </p:nvSpPr>
        <p:spPr>
          <a:xfrm>
            <a:off x="5440275" y="1332100"/>
            <a:ext cx="1115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условия предоставления мер поддержки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5" name="Google Shape;655;p24"/>
          <p:cNvSpPr txBox="1"/>
          <p:nvPr/>
        </p:nvSpPr>
        <p:spPr>
          <a:xfrm>
            <a:off x="5388300" y="1831974"/>
            <a:ext cx="149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условия пользования землей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6" name="Google Shape;656;p24"/>
          <p:cNvSpPr txBox="1"/>
          <p:nvPr/>
        </p:nvSpPr>
        <p:spPr>
          <a:xfrm>
            <a:off x="5382650" y="2553025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7" name="Google Shape;657;p24"/>
          <p:cNvSpPr txBox="1"/>
          <p:nvPr/>
        </p:nvSpPr>
        <p:spPr>
          <a:xfrm>
            <a:off x="5398350" y="2270250"/>
            <a:ext cx="120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утилизационный сбор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8" name="Google Shape;658;p24"/>
          <p:cNvSpPr txBox="1"/>
          <p:nvPr/>
        </p:nvSpPr>
        <p:spPr>
          <a:xfrm>
            <a:off x="5537100" y="3009800"/>
            <a:ext cx="1561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9" name="Google Shape;659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19950" y="2326325"/>
            <a:ext cx="215325" cy="2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189662" y="1860725"/>
            <a:ext cx="215325" cy="2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2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48120" y="1395108"/>
            <a:ext cx="215350" cy="2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24"/>
          <p:cNvSpPr txBox="1"/>
          <p:nvPr/>
        </p:nvSpPr>
        <p:spPr>
          <a:xfrm>
            <a:off x="5894025" y="14872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налог на прибыль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latin typeface="Montserrat"/>
                <a:ea typeface="Montserrat"/>
                <a:cs typeface="Montserrat"/>
                <a:sym typeface="Montserrat"/>
              </a:rPr>
              <a:t>0%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3" name="Google Shape;663;p2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16138" y="1564751"/>
            <a:ext cx="167750" cy="1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4"/>
          <p:cNvSpPr txBox="1"/>
          <p:nvPr/>
        </p:nvSpPr>
        <p:spPr>
          <a:xfrm>
            <a:off x="5865075" y="1828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статус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“Сделано в России”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5" name="Google Shape;665;p2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16138" y="1935534"/>
            <a:ext cx="196375" cy="1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24"/>
          <p:cNvSpPr txBox="1"/>
          <p:nvPr/>
        </p:nvSpPr>
        <p:spPr>
          <a:xfrm>
            <a:off x="6998300" y="2228838"/>
            <a:ext cx="146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отраслевые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субсидии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7" name="Google Shape;667;p2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07113" y="2349825"/>
            <a:ext cx="185825" cy="1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24"/>
          <p:cNvSpPr txBox="1"/>
          <p:nvPr/>
        </p:nvSpPr>
        <p:spPr>
          <a:xfrm>
            <a:off x="6989125" y="2625000"/>
            <a:ext cx="964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9" name="Google Shape;669;p24"/>
          <p:cNvSpPr txBox="1"/>
          <p:nvPr/>
        </p:nvSpPr>
        <p:spPr>
          <a:xfrm>
            <a:off x="8107950" y="1504113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8134500" y="1904813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1" name="Google Shape;671;p24"/>
          <p:cNvSpPr txBox="1"/>
          <p:nvPr/>
        </p:nvSpPr>
        <p:spPr>
          <a:xfrm>
            <a:off x="8151925" y="2258625"/>
            <a:ext cx="964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2" name="Google Shape;672;p2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775863" y="3739375"/>
            <a:ext cx="998875" cy="9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5"/>
          <p:cNvSpPr/>
          <p:nvPr/>
        </p:nvSpPr>
        <p:spPr>
          <a:xfrm>
            <a:off x="204200" y="952675"/>
            <a:ext cx="8763600" cy="738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5"/>
          <p:cNvSpPr txBox="1"/>
          <p:nvPr/>
        </p:nvSpPr>
        <p:spPr>
          <a:xfrm>
            <a:off x="1302800" y="256499"/>
            <a:ext cx="59418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B5394"/>
                </a:solidFill>
              </a:rPr>
              <a:t>Должность</a:t>
            </a:r>
            <a:endParaRPr sz="1000">
              <a:solidFill>
                <a:srgbClr val="0B5394"/>
              </a:solidFill>
            </a:endParaRPr>
          </a:p>
        </p:txBody>
      </p:sp>
      <p:sp>
        <p:nvSpPr>
          <p:cNvPr id="679" name="Google Shape;679;p25"/>
          <p:cNvSpPr/>
          <p:nvPr/>
        </p:nvSpPr>
        <p:spPr>
          <a:xfrm>
            <a:off x="0" y="-15800"/>
            <a:ext cx="9144000" cy="667500"/>
          </a:xfrm>
          <a:prstGeom prst="rect">
            <a:avLst/>
          </a:prstGeom>
          <a:solidFill>
            <a:srgbClr val="23209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80" name="Google Shape;680;p25"/>
          <p:cNvSpPr txBox="1"/>
          <p:nvPr/>
        </p:nvSpPr>
        <p:spPr>
          <a:xfrm>
            <a:off x="204200" y="-51500"/>
            <a:ext cx="813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Конкурентные преимущества и инвестиционные возможности Тарбагатайского района</a:t>
            </a:r>
            <a:endParaRPr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1" name="Google Shape;681;p25"/>
          <p:cNvSpPr txBox="1"/>
          <p:nvPr/>
        </p:nvSpPr>
        <p:spPr>
          <a:xfrm>
            <a:off x="708350" y="1014325"/>
            <a:ext cx="807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Описание сильных сторон, преимуществ и возможностей Тарбагатайского района по сравнению с другими муниципальными образованиями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2" name="Google Shape;682;p25"/>
          <p:cNvSpPr txBox="1"/>
          <p:nvPr/>
        </p:nvSpPr>
        <p:spPr>
          <a:xfrm>
            <a:off x="681875" y="2047050"/>
            <a:ext cx="8071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близкое расположение к федеральной/региональной трассам;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проходит Восточно-Сибирская железная дорога;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развито сельское хозяйство (растениеводство, животноводство, овцеводство,);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приближенность  к городу Улан-Удэ;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богаты запасами полезных ископаемых (глина, известняк, шебень) “Жарчихинское молибденовое месторождение”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наличие неиспользуемых земель, их перевод в земли населенного пункта для жилищного строительства, размещения объектов придорожного сервиса,промышленности и транспорта.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3" name="Google Shape;6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75" y="1122026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25"/>
          <p:cNvSpPr/>
          <p:nvPr/>
        </p:nvSpPr>
        <p:spPr>
          <a:xfrm>
            <a:off x="635550" y="2047050"/>
            <a:ext cx="46200" cy="2424000"/>
          </a:xfrm>
          <a:prstGeom prst="rect">
            <a:avLst/>
          </a:prstGeom>
          <a:solidFill>
            <a:srgbClr val="5262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6"/>
          <p:cNvSpPr txBox="1"/>
          <p:nvPr/>
        </p:nvSpPr>
        <p:spPr>
          <a:xfrm>
            <a:off x="1302800" y="256499"/>
            <a:ext cx="59418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B5394"/>
                </a:solidFill>
              </a:rPr>
              <a:t>Должность</a:t>
            </a:r>
            <a:endParaRPr sz="1000">
              <a:solidFill>
                <a:srgbClr val="0B5394"/>
              </a:solidFill>
            </a:endParaRPr>
          </a:p>
        </p:txBody>
      </p:sp>
      <p:sp>
        <p:nvSpPr>
          <p:cNvPr id="690" name="Google Shape;690;p26"/>
          <p:cNvSpPr/>
          <p:nvPr/>
        </p:nvSpPr>
        <p:spPr>
          <a:xfrm>
            <a:off x="0" y="-15800"/>
            <a:ext cx="9144000" cy="667500"/>
          </a:xfrm>
          <a:prstGeom prst="rect">
            <a:avLst/>
          </a:prstGeom>
          <a:solidFill>
            <a:srgbClr val="23209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91" name="Google Shape;691;p26"/>
          <p:cNvSpPr txBox="1"/>
          <p:nvPr/>
        </p:nvSpPr>
        <p:spPr>
          <a:xfrm>
            <a:off x="368425" y="61500"/>
            <a:ext cx="8139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Инвестиционный уполномоченный</a:t>
            </a:r>
            <a:endParaRPr sz="2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2" name="Google Shape;692;p26"/>
          <p:cNvSpPr txBox="1"/>
          <p:nvPr/>
        </p:nvSpPr>
        <p:spPr>
          <a:xfrm>
            <a:off x="3662825" y="891850"/>
            <a:ext cx="4769400" cy="409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rgbClr val="292E90"/>
                </a:solidFill>
              </a:rPr>
              <a:t>Титов </a:t>
            </a:r>
            <a:r>
              <a:rPr lang="ru" sz="1500" dirty="0">
                <a:solidFill>
                  <a:srgbClr val="292E90"/>
                </a:solidFill>
              </a:rPr>
              <a:t>Алексей Борисович</a:t>
            </a:r>
            <a:endParaRPr sz="1500" dirty="0">
              <a:solidFill>
                <a:srgbClr val="292E90"/>
              </a:solidFill>
            </a:endParaRPr>
          </a:p>
          <a:p>
            <a:pPr marL="0" lvl="0" indent="0" algn="l" rtl="0">
              <a:lnSpc>
                <a:spcPct val="13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>
                <a:solidFill>
                  <a:srgbClr val="292E90"/>
                </a:solidFill>
              </a:rPr>
              <a:t>Инвестиционный уполномоченный Тарбагатайского района</a:t>
            </a:r>
            <a:endParaRPr sz="1300" dirty="0">
              <a:solidFill>
                <a:srgbClr val="292E90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>
                <a:solidFill>
                  <a:srgbClr val="292E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Заместитель Руководителя – Председатель Комитета Экономического развития МО «Тарбагатайский район».</a:t>
            </a:r>
            <a:endParaRPr sz="1300" dirty="0">
              <a:solidFill>
                <a:srgbClr val="292E90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292E90"/>
                </a:solidFill>
              </a:rPr>
              <a:t>тел. +7 (30146)-</a:t>
            </a:r>
            <a:r>
              <a:rPr lang="ru" sz="1350" b="1" dirty="0" smtClean="0">
                <a:solidFill>
                  <a:srgbClr val="292E90"/>
                </a:solidFill>
              </a:rPr>
              <a:t>56-0-44</a:t>
            </a:r>
            <a:endParaRPr lang="en-US" sz="1350" b="1" dirty="0" smtClean="0">
              <a:solidFill>
                <a:srgbClr val="292E90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350" b="1" dirty="0" smtClean="0">
                <a:solidFill>
                  <a:srgbClr val="292E90"/>
                </a:solidFill>
              </a:rPr>
              <a:t>Тел. +79245560900 </a:t>
            </a:r>
            <a:r>
              <a:rPr lang="ru-RU" sz="1350" b="1" dirty="0" err="1" smtClean="0">
                <a:solidFill>
                  <a:srgbClr val="292E90"/>
                </a:solidFill>
              </a:rPr>
              <a:t>доб</a:t>
            </a:r>
            <a:r>
              <a:rPr lang="ru-RU" sz="1350" b="1" dirty="0" smtClean="0">
                <a:solidFill>
                  <a:srgbClr val="292E90"/>
                </a:solidFill>
              </a:rPr>
              <a:t> 333</a:t>
            </a:r>
            <a:endParaRPr sz="1350" b="1" dirty="0">
              <a:solidFill>
                <a:srgbClr val="292E90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 b="1" dirty="0">
                <a:solidFill>
                  <a:srgbClr val="292E90"/>
                </a:solidFill>
              </a:rPr>
              <a:t>Эл. почта:</a:t>
            </a:r>
            <a:r>
              <a:rPr lang="ru" dirty="0">
                <a:solidFill>
                  <a:srgbClr val="3C41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b="1" dirty="0">
                <a:solidFill>
                  <a:srgbClr val="292E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fotrbg@mail.ru </a:t>
            </a:r>
            <a:endParaRPr sz="1350" b="1" dirty="0">
              <a:solidFill>
                <a:srgbClr val="292E90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 b="1" dirty="0">
                <a:solidFill>
                  <a:srgbClr val="292E90"/>
                </a:solidFill>
              </a:rPr>
              <a:t>Официальный сайт </a:t>
            </a:r>
            <a:r>
              <a:rPr lang="ru" sz="1350" b="1" dirty="0" smtClean="0">
                <a:solidFill>
                  <a:srgbClr val="292E90"/>
                </a:solidFill>
              </a:rPr>
              <a:t>МО:</a:t>
            </a:r>
            <a:r>
              <a:rPr lang="en-US" sz="1350" b="1" dirty="0" smtClean="0">
                <a:solidFill>
                  <a:srgbClr val="292E90"/>
                </a:solidFill>
              </a:rPr>
              <a:t> https://tarbagatay.gosuslugi.ru</a:t>
            </a:r>
            <a:endParaRPr sz="1300" b="1" dirty="0">
              <a:solidFill>
                <a:srgbClr val="292E9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b="1" dirty="0">
              <a:solidFill>
                <a:srgbClr val="292E90"/>
              </a:solidFill>
            </a:endParaRPr>
          </a:p>
        </p:txBody>
      </p:sp>
      <p:cxnSp>
        <p:nvCxnSpPr>
          <p:cNvPr id="693" name="Google Shape;693;p26"/>
          <p:cNvCxnSpPr/>
          <p:nvPr/>
        </p:nvCxnSpPr>
        <p:spPr>
          <a:xfrm flipH="1">
            <a:off x="3356975" y="651700"/>
            <a:ext cx="10200" cy="44496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94" name="Google Shape;6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01" y="1175021"/>
            <a:ext cx="2269125" cy="22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26"/>
          <p:cNvSpPr txBox="1"/>
          <p:nvPr/>
        </p:nvSpPr>
        <p:spPr>
          <a:xfrm>
            <a:off x="1536913" y="3540050"/>
            <a:ext cx="1413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Montserrat"/>
                <a:ea typeface="Montserrat"/>
                <a:cs typeface="Montserrat"/>
                <a:sym typeface="Montserrat"/>
              </a:rPr>
              <a:t>Тут фото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 descr="C:\Users\Егор\Desktop\1S0A5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685631"/>
            <a:ext cx="2971800" cy="4457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1302800" y="256499"/>
            <a:ext cx="59418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B5394"/>
                </a:solidFill>
              </a:rPr>
              <a:t>Должность</a:t>
            </a:r>
            <a:endParaRPr sz="1000">
              <a:solidFill>
                <a:srgbClr val="0B5394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0" y="-15800"/>
            <a:ext cx="9144000" cy="55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76900" y="675075"/>
            <a:ext cx="41823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40C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40C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40C28"/>
                </a:solidFill>
              </a:rPr>
              <a:t>Тарбагатайский район</a:t>
            </a: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</a:rPr>
              <a:t> Республики Бурятия образован 1 октября 1923 года. На территории </a:t>
            </a:r>
            <a:r>
              <a:rPr lang="ru" sz="1500">
                <a:solidFill>
                  <a:srgbClr val="040C28"/>
                </a:solidFill>
              </a:rPr>
              <a:t>района</a:t>
            </a: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</a:rPr>
              <a:t> площадью 330,40 тыс.га проживает около 30 тысяч человек. Основные жители - русские, в основном старообрядцы. Районный центр - село </a:t>
            </a:r>
            <a:r>
              <a:rPr lang="ru" sz="1500">
                <a:solidFill>
                  <a:srgbClr val="040C28"/>
                </a:solidFill>
              </a:rPr>
              <a:t>Тарбагатай</a:t>
            </a: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</a:rPr>
              <a:t>, расположен в 51 километре от Улан-Удэ, столицы Республики Бурятия.</a:t>
            </a:r>
            <a:endParaRPr sz="1600">
              <a:solidFill>
                <a:srgbClr val="2320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320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rgbClr val="2320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0" y="40900"/>
            <a:ext cx="9144000" cy="523200"/>
          </a:xfrm>
          <a:prstGeom prst="rect">
            <a:avLst/>
          </a:prstGeom>
          <a:solidFill>
            <a:srgbClr val="23209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Общая характеристика Тарбагатайского района</a:t>
            </a:r>
            <a:endParaRPr sz="2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333350" y="3366550"/>
            <a:ext cx="4225800" cy="753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046325" y="3573700"/>
            <a:ext cx="3140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Федеральные/Региональные трассы: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Р-258 “Байкал”/”Улан-Удэ-Николаевский”, “Тарбагатайский-Подлопатки-Окино-Ключи”.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346200" y="4278063"/>
            <a:ext cx="4225800" cy="753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1063850" y="4464350"/>
            <a:ext cx="258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Ж/д станции: Станция Саянтуй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129650" y="3658300"/>
            <a:ext cx="1898100" cy="551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5129662" y="4382774"/>
            <a:ext cx="1898100" cy="551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7169254" y="3661925"/>
            <a:ext cx="1898100" cy="551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7169254" y="4386399"/>
            <a:ext cx="1898100" cy="551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25" y="3523387"/>
            <a:ext cx="439325" cy="4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125" y="4434912"/>
            <a:ext cx="439325" cy="4393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5469387" y="3637413"/>
            <a:ext cx="112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5355575" y="4375625"/>
            <a:ext cx="124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5559100" y="3709100"/>
            <a:ext cx="1601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209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Численность населения:</a:t>
            </a:r>
            <a:endParaRPr sz="800">
              <a:solidFill>
                <a:srgbClr val="23209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209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26,628 тысяч человек</a:t>
            </a:r>
            <a:endParaRPr sz="800">
              <a:solidFill>
                <a:srgbClr val="23209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5542325" y="4418150"/>
            <a:ext cx="149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209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Площадь:</a:t>
            </a:r>
            <a:endParaRPr sz="800">
              <a:solidFill>
                <a:srgbClr val="23209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209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330,40 тысяч га.</a:t>
            </a:r>
            <a:endParaRPr sz="800">
              <a:solidFill>
                <a:srgbClr val="23209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0513" y="3759775"/>
            <a:ext cx="361725" cy="361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4"/>
          <p:cNvCxnSpPr/>
          <p:nvPr/>
        </p:nvCxnSpPr>
        <p:spPr>
          <a:xfrm>
            <a:off x="4916000" y="3448338"/>
            <a:ext cx="4249200" cy="18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4"/>
          <p:cNvCxnSpPr/>
          <p:nvPr/>
        </p:nvCxnSpPr>
        <p:spPr>
          <a:xfrm>
            <a:off x="4915988" y="564100"/>
            <a:ext cx="9300" cy="45519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0" name="Google Shape;9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2025" y="4492900"/>
            <a:ext cx="338700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7598262" y="3613200"/>
            <a:ext cx="112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10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7598250" y="3878938"/>
            <a:ext cx="1774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209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Сельских поселений</a:t>
            </a:r>
            <a:endParaRPr sz="800">
              <a:solidFill>
                <a:srgbClr val="23209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7169262" y="4375625"/>
            <a:ext cx="112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22</a:t>
            </a:r>
            <a:r>
              <a:rPr lang="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7585400" y="4628100"/>
            <a:ext cx="1774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209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Населенных пунктов</a:t>
            </a:r>
            <a:endParaRPr sz="800">
              <a:solidFill>
                <a:srgbClr val="23209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32101" y="4477772"/>
            <a:ext cx="361725" cy="36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2088" y="3776813"/>
            <a:ext cx="361725" cy="3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8">
            <a:alphaModFix/>
          </a:blip>
          <a:srcRect l="31359" t="27185" r="14813" b="11502"/>
          <a:stretch/>
        </p:blipFill>
        <p:spPr>
          <a:xfrm>
            <a:off x="4916000" y="571100"/>
            <a:ext cx="4225800" cy="28553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5404913" y="1491438"/>
            <a:ext cx="921000" cy="24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5542320" y="1398450"/>
            <a:ext cx="1011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51 км</a:t>
            </a:r>
            <a:endParaRPr sz="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0,5 ч.</a:t>
            </a:r>
            <a:endParaRPr sz="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6688950" y="1378225"/>
            <a:ext cx="159250" cy="392025"/>
          </a:xfrm>
          <a:custGeom>
            <a:avLst/>
            <a:gdLst/>
            <a:ahLst/>
            <a:cxnLst/>
            <a:rect l="l" t="t" r="r" b="b"/>
            <a:pathLst>
              <a:path w="6370" h="15681" extrusionOk="0">
                <a:moveTo>
                  <a:pt x="6370" y="15681"/>
                </a:moveTo>
                <a:cubicBezTo>
                  <a:pt x="6084" y="14926"/>
                  <a:pt x="5288" y="12761"/>
                  <a:pt x="4655" y="11148"/>
                </a:cubicBezTo>
                <a:cubicBezTo>
                  <a:pt x="4022" y="9535"/>
                  <a:pt x="3348" y="7861"/>
                  <a:pt x="2572" y="6003"/>
                </a:cubicBezTo>
                <a:cubicBezTo>
                  <a:pt x="1796" y="4145"/>
                  <a:pt x="429" y="1001"/>
                  <a:pt x="0" y="0"/>
                </a:cubicBezTo>
              </a:path>
            </a:pathLst>
          </a:custGeom>
          <a:noFill/>
          <a:ln w="19050" cap="flat" cmpd="sng">
            <a:solidFill>
              <a:srgbClr val="2E319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Google Shape;101;p14"/>
          <p:cNvSpPr/>
          <p:nvPr/>
        </p:nvSpPr>
        <p:spPr>
          <a:xfrm rot="-4430560" flipH="1">
            <a:off x="6802384" y="1738958"/>
            <a:ext cx="66840" cy="59528"/>
          </a:xfrm>
          <a:prstGeom prst="triangle">
            <a:avLst>
              <a:gd name="adj" fmla="val 50000"/>
            </a:avLst>
          </a:prstGeom>
          <a:solidFill>
            <a:srgbClr val="23209A"/>
          </a:solidFill>
          <a:ln w="9525" cap="flat" cmpd="sng">
            <a:solidFill>
              <a:srgbClr val="2E31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7080463" y="1807375"/>
            <a:ext cx="1499400" cy="21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6855275" y="1767988"/>
            <a:ext cx="210000" cy="21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41725" y="1768012"/>
            <a:ext cx="209949" cy="209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7085974" y="1763488"/>
            <a:ext cx="160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209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Тарбагатайский р-н</a:t>
            </a:r>
            <a:endParaRPr sz="800">
              <a:solidFill>
                <a:srgbClr val="23209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6656763" y="1139550"/>
            <a:ext cx="736500" cy="21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71588" y="1139600"/>
            <a:ext cx="209949" cy="209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6656763" y="1090650"/>
            <a:ext cx="967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209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Улан-Удэ</a:t>
            </a:r>
            <a:endParaRPr sz="800">
              <a:solidFill>
                <a:srgbClr val="23209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294800" y="2447700"/>
            <a:ext cx="9083700" cy="2658600"/>
          </a:xfrm>
          <a:prstGeom prst="roundRect">
            <a:avLst>
              <a:gd name="adj" fmla="val 1617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1302800" y="256499"/>
            <a:ext cx="59418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B5394"/>
                </a:solidFill>
              </a:rPr>
              <a:t>Должность</a:t>
            </a:r>
            <a:endParaRPr sz="1000">
              <a:solidFill>
                <a:srgbClr val="0B5394"/>
              </a:solidFill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0" y="71550"/>
            <a:ext cx="9144000" cy="667500"/>
          </a:xfrm>
          <a:prstGeom prst="rect">
            <a:avLst/>
          </a:prstGeom>
          <a:solidFill>
            <a:srgbClr val="23209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-1237500" y="151350"/>
            <a:ext cx="8542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Социально-экономические показатели</a:t>
            </a:r>
            <a:endParaRPr sz="1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83650" y="790100"/>
            <a:ext cx="58764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3209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Ведущие предприятия района:</a:t>
            </a:r>
            <a:endParaRPr sz="1300">
              <a:solidFill>
                <a:srgbClr val="2320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-ООО “МПК Экофуд”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-ПЗ “Николаевский”   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-ООО “Куйтунское”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-ООО “Куналей Агро”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056913" y="1074075"/>
            <a:ext cx="217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Кол-во субъектов малого и среднего предпринимательства: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8032300" y="1163613"/>
            <a:ext cx="173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563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0" name="Google Shape;120;p15"/>
          <p:cNvSpPr/>
          <p:nvPr/>
        </p:nvSpPr>
        <p:spPr>
          <a:xfrm flipH="1">
            <a:off x="5547505" y="159000"/>
            <a:ext cx="14400" cy="492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4838650" y="153350"/>
            <a:ext cx="3272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Экономика</a:t>
            </a:r>
            <a:endParaRPr sz="1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2671300" y="2674800"/>
            <a:ext cx="3960300" cy="338700"/>
          </a:xfrm>
          <a:prstGeom prst="rect">
            <a:avLst/>
          </a:prstGeom>
          <a:solidFill>
            <a:srgbClr val="232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2671300" y="3309500"/>
            <a:ext cx="2446200" cy="297600"/>
          </a:xfrm>
          <a:prstGeom prst="rect">
            <a:avLst/>
          </a:prstGeom>
          <a:solidFill>
            <a:srgbClr val="3F3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2682700" y="3914000"/>
            <a:ext cx="1392900" cy="338700"/>
          </a:xfrm>
          <a:prstGeom prst="rect">
            <a:avLst/>
          </a:prstGeom>
          <a:solidFill>
            <a:srgbClr val="5262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2682700" y="4562800"/>
            <a:ext cx="1392900" cy="297600"/>
          </a:xfrm>
          <a:prstGeom prst="rect">
            <a:avLst/>
          </a:prstGeom>
          <a:solidFill>
            <a:srgbClr val="708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" name="Google Shape;126;p15"/>
          <p:cNvCxnSpPr/>
          <p:nvPr/>
        </p:nvCxnSpPr>
        <p:spPr>
          <a:xfrm>
            <a:off x="0" y="2011288"/>
            <a:ext cx="9139500" cy="297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5"/>
          <p:cNvSpPr txBox="1"/>
          <p:nvPr/>
        </p:nvSpPr>
        <p:spPr>
          <a:xfrm>
            <a:off x="6807250" y="2562938"/>
            <a:ext cx="173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91,8%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4241675" y="3823338"/>
            <a:ext cx="173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2%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4145600" y="4449988"/>
            <a:ext cx="1737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1,4%</a:t>
            </a:r>
            <a:r>
              <a:rPr lang="ru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>
              <a:solidFill>
                <a:srgbClr val="2320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948850" y="2610450"/>
            <a:ext cx="201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948850" y="3172275"/>
            <a:ext cx="1909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Производство и распределение электроэнергии, газа и воды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916375" y="3878550"/>
            <a:ext cx="205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Добыча полезных      ископаемых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872038" y="4450950"/>
            <a:ext cx="217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Обработка древесины и производство изделий из дерева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3">
            <a:alphaModFix/>
          </a:blip>
          <a:srcRect r="63922"/>
          <a:stretch/>
        </p:blipFill>
        <p:spPr>
          <a:xfrm>
            <a:off x="190125" y="802712"/>
            <a:ext cx="449175" cy="12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/>
          <p:nvPr/>
        </p:nvSpPr>
        <p:spPr>
          <a:xfrm flipH="1">
            <a:off x="5922800" y="739050"/>
            <a:ext cx="14400" cy="1280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399000" y="2019100"/>
            <a:ext cx="7542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3209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Структура отгруженной продукции по видам деятельности в 2023 году (%):</a:t>
            </a:r>
            <a:endParaRPr sz="1300">
              <a:solidFill>
                <a:srgbClr val="23209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948850" y="2637975"/>
            <a:ext cx="154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Пищевая промышленность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5117500" y="3228525"/>
            <a:ext cx="14424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4,8%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000" y="2620200"/>
            <a:ext cx="549850" cy="492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0" name="Google Shape;14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650" y="3201475"/>
            <a:ext cx="523200" cy="52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1" name="Google Shape;14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000" y="4419300"/>
            <a:ext cx="501932" cy="52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2" name="Google Shape;142;p15"/>
          <p:cNvSpPr txBox="1"/>
          <p:nvPr/>
        </p:nvSpPr>
        <p:spPr>
          <a:xfrm>
            <a:off x="635550" y="3473350"/>
            <a:ext cx="425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495125" y="4094100"/>
            <a:ext cx="425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1675" y="3790525"/>
            <a:ext cx="562925" cy="492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/>
          <p:nvPr/>
        </p:nvSpPr>
        <p:spPr>
          <a:xfrm>
            <a:off x="5906100" y="2845475"/>
            <a:ext cx="2798700" cy="431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5803250" y="749938"/>
            <a:ext cx="3055200" cy="400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23925" y="1854100"/>
            <a:ext cx="2974800" cy="431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1302800" y="256499"/>
            <a:ext cx="59418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B5394"/>
                </a:solidFill>
              </a:rPr>
              <a:t>Должность</a:t>
            </a:r>
            <a:endParaRPr sz="1000">
              <a:solidFill>
                <a:srgbClr val="0B5394"/>
              </a:solidFill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0" y="-15800"/>
            <a:ext cx="9144000" cy="667500"/>
          </a:xfrm>
          <a:prstGeom prst="rect">
            <a:avLst/>
          </a:prstGeom>
          <a:solidFill>
            <a:srgbClr val="23209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-1780950" y="133700"/>
            <a:ext cx="8338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Социально-экономические показатели</a:t>
            </a:r>
            <a:endParaRPr sz="1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362625" y="1860563"/>
            <a:ext cx="11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Климат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152750" y="670200"/>
            <a:ext cx="434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Краткое описание природно-ресурсного потенциала:</a:t>
            </a:r>
            <a:endParaRPr sz="8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6"/>
          <p:cNvSpPr/>
          <p:nvPr/>
        </p:nvSpPr>
        <p:spPr>
          <a:xfrm flipH="1">
            <a:off x="4764230" y="71650"/>
            <a:ext cx="14400" cy="492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3714925" y="77375"/>
            <a:ext cx="6325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Природно-ресурсный потенциал</a:t>
            </a:r>
            <a:endParaRPr sz="1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6339775" y="790388"/>
            <a:ext cx="239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Лесной фонд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6653575" y="2860900"/>
            <a:ext cx="2151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Земли с/х назначения</a:t>
            </a:r>
            <a:endParaRPr sz="1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23925" y="1900300"/>
            <a:ext cx="338700" cy="3387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16"/>
          <p:cNvSpPr/>
          <p:nvPr/>
        </p:nvSpPr>
        <p:spPr>
          <a:xfrm>
            <a:off x="6008750" y="2891675"/>
            <a:ext cx="460200" cy="3387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16"/>
          <p:cNvSpPr/>
          <p:nvPr/>
        </p:nvSpPr>
        <p:spPr>
          <a:xfrm rot="5400000">
            <a:off x="2382750" y="-579925"/>
            <a:ext cx="10800" cy="4776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137325" y="975750"/>
            <a:ext cx="42300" cy="786600"/>
          </a:xfrm>
          <a:prstGeom prst="rect">
            <a:avLst/>
          </a:prstGeom>
          <a:solidFill>
            <a:srgbClr val="5262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1328450" y="1915838"/>
            <a:ext cx="199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Резко-континентальный</a:t>
            </a:r>
            <a:endParaRPr sz="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6006175" y="1275300"/>
            <a:ext cx="2243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Общая площадь лесного фонда:</a:t>
            </a:r>
            <a:endParaRPr sz="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0" y="2298525"/>
            <a:ext cx="3096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Средняя температура: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январе          </a:t>
            </a:r>
            <a:r>
              <a:rPr lang="ru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-25</a:t>
            </a:r>
            <a:r>
              <a:rPr lang="ru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300" b="1">
                <a:solidFill>
                  <a:srgbClr val="20212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°C       </a:t>
            </a: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июле    </a:t>
            </a:r>
            <a:r>
              <a:rPr lang="ru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+30</a:t>
            </a: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300" b="1">
                <a:solidFill>
                  <a:srgbClr val="20212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°C </a:t>
            </a:r>
            <a:endParaRPr sz="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-12" y="2973650"/>
            <a:ext cx="309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Площадь муниципального образования:</a:t>
            </a:r>
            <a:endParaRPr sz="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5803250" y="1660138"/>
            <a:ext cx="199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Площадь лесного  фонда:</a:t>
            </a:r>
            <a:endParaRPr sz="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5803238" y="2325525"/>
            <a:ext cx="69900" cy="59100"/>
          </a:xfrm>
          <a:prstGeom prst="rect">
            <a:avLst/>
          </a:prstGeom>
          <a:solidFill>
            <a:srgbClr val="232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5803250" y="1375600"/>
            <a:ext cx="69900" cy="59100"/>
          </a:xfrm>
          <a:prstGeom prst="rect">
            <a:avLst/>
          </a:prstGeom>
          <a:solidFill>
            <a:srgbClr val="28A1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"/>
          <p:cNvSpPr txBox="1"/>
          <p:nvPr/>
        </p:nvSpPr>
        <p:spPr>
          <a:xfrm>
            <a:off x="7278425" y="1613950"/>
            <a:ext cx="132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202,2 тыс</a:t>
            </a:r>
            <a:r>
              <a:rPr lang="ru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.га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6373200" y="3311850"/>
            <a:ext cx="72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Почвы: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5996225" y="3744600"/>
            <a:ext cx="24900" cy="169500"/>
          </a:xfrm>
          <a:prstGeom prst="rect">
            <a:avLst/>
          </a:prstGeom>
          <a:solidFill>
            <a:srgbClr val="5262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6073275" y="3622800"/>
            <a:ext cx="3017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Преобладают почвы которые  подходят для выращивания пшеницы, ржи, ячменя, картофеля.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6161925" y="4038250"/>
            <a:ext cx="289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5996225" y="4125700"/>
            <a:ext cx="24900" cy="194400"/>
          </a:xfrm>
          <a:prstGeom prst="rect">
            <a:avLst/>
          </a:prstGeom>
          <a:solidFill>
            <a:srgbClr val="5262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6759000" y="4603213"/>
            <a:ext cx="199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Земли с/х назначения:</a:t>
            </a:r>
            <a:endParaRPr sz="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1572675" y="3744600"/>
            <a:ext cx="4776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6759000" y="4712125"/>
            <a:ext cx="69900" cy="5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1" name="Google Shape;181;p16"/>
          <p:cNvSpPr txBox="1"/>
          <p:nvPr/>
        </p:nvSpPr>
        <p:spPr>
          <a:xfrm>
            <a:off x="7847725" y="4603213"/>
            <a:ext cx="199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Промышленные земли:</a:t>
            </a:r>
            <a:endParaRPr sz="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7847725" y="4712125"/>
            <a:ext cx="69900" cy="59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3" name="Google Shape;183;p16"/>
          <p:cNvSpPr txBox="1"/>
          <p:nvPr/>
        </p:nvSpPr>
        <p:spPr>
          <a:xfrm>
            <a:off x="6625775" y="4717150"/>
            <a:ext cx="1247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88,6 </a:t>
            </a:r>
            <a:r>
              <a:rPr lang="ru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тыс.га.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7782525" y="4742525"/>
            <a:ext cx="124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8,8 </a:t>
            </a:r>
            <a:r>
              <a:rPr lang="ru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тыс. га.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6008750" y="2221900"/>
            <a:ext cx="199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Иные земли:</a:t>
            </a:r>
            <a:endParaRPr sz="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7483450" y="2208975"/>
            <a:ext cx="124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30,8 </a:t>
            </a:r>
            <a:r>
              <a:rPr lang="ru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тыс. га.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1572675" y="4443625"/>
            <a:ext cx="903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88,6 </a:t>
            </a:r>
            <a:r>
              <a:rPr lang="ru"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тыс.га  </a:t>
            </a:r>
            <a:endParaRPr sz="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1226850" y="3508150"/>
            <a:ext cx="874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202,</a:t>
            </a:r>
            <a:r>
              <a:rPr lang="ru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тыс.га</a:t>
            </a:r>
            <a:endParaRPr sz="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9" name="Google Shape;189;p16"/>
          <p:cNvSpPr txBox="1"/>
          <p:nvPr/>
        </p:nvSpPr>
        <p:spPr>
          <a:xfrm>
            <a:off x="217600" y="975750"/>
            <a:ext cx="4457700" cy="1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своему географическому расположению относится к центральным районам  и занимает площадь 330,4 тыс.га.Растительный покров, его состав и распределение находятся в тесной зависимости от рельефа. Высота гор, их направление, конфигурация, степень расчлененности в определенной форме влияет на растительный мир территории. Леса занимают наиболее повышенные элементы рельефа и покрывают значительные пространства. 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</a:rPr>
              <a:t> </a:t>
            </a: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0600"/>
            <a:ext cx="389050" cy="3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6100" y="795350"/>
            <a:ext cx="396409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" name="Google Shape;1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6225" y="3340563"/>
            <a:ext cx="338700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525" y="3230375"/>
            <a:ext cx="2894450" cy="187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08750" y="2874724"/>
            <a:ext cx="4926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 txBox="1"/>
          <p:nvPr/>
        </p:nvSpPr>
        <p:spPr>
          <a:xfrm>
            <a:off x="6161925" y="4058563"/>
            <a:ext cx="2974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</a:rPr>
              <a:t>Преимущественно песчаные, суглинистые, подзольные, дерново-подзолистые.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/>
          <p:nvPr/>
        </p:nvSpPr>
        <p:spPr>
          <a:xfrm>
            <a:off x="1302800" y="256499"/>
            <a:ext cx="59418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Должность</a:t>
            </a:r>
            <a:endParaRPr sz="10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0" y="-15800"/>
            <a:ext cx="9144000" cy="667500"/>
          </a:xfrm>
          <a:prstGeom prst="rect">
            <a:avLst/>
          </a:prstGeom>
          <a:solidFill>
            <a:srgbClr val="23209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17"/>
          <p:cNvSpPr txBox="1"/>
          <p:nvPr/>
        </p:nvSpPr>
        <p:spPr>
          <a:xfrm>
            <a:off x="-1805275" y="77375"/>
            <a:ext cx="8338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Социально-экономические показатели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415425" y="651688"/>
            <a:ext cx="1265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Наименование месторождения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7"/>
          <p:cNvSpPr txBox="1"/>
          <p:nvPr/>
        </p:nvSpPr>
        <p:spPr>
          <a:xfrm>
            <a:off x="2299025" y="674275"/>
            <a:ext cx="188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 полезного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ископаемого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2211210" y="651700"/>
            <a:ext cx="14400" cy="4063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4210425" y="651690"/>
            <a:ext cx="14400" cy="4063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7"/>
          <p:cNvSpPr/>
          <p:nvPr/>
        </p:nvSpPr>
        <p:spPr>
          <a:xfrm rot="5400000">
            <a:off x="4574650" y="-3552976"/>
            <a:ext cx="12600" cy="9162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7"/>
          <p:cNvSpPr txBox="1"/>
          <p:nvPr/>
        </p:nvSpPr>
        <p:spPr>
          <a:xfrm>
            <a:off x="4457750" y="713338"/>
            <a:ext cx="173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Местоположение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7"/>
          <p:cNvSpPr/>
          <p:nvPr/>
        </p:nvSpPr>
        <p:spPr>
          <a:xfrm flipH="1">
            <a:off x="4764230" y="71650"/>
            <a:ext cx="14400" cy="492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>
            <a:off x="4956575" y="94750"/>
            <a:ext cx="6325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Перспективные месторождения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7"/>
          <p:cNvSpPr txBox="1"/>
          <p:nvPr/>
        </p:nvSpPr>
        <p:spPr>
          <a:xfrm>
            <a:off x="6894700" y="674263"/>
            <a:ext cx="173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Общие запасы/прогнозный ресурс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6355300" y="651690"/>
            <a:ext cx="14400" cy="4024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7"/>
          <p:cNvSpPr txBox="1"/>
          <p:nvPr/>
        </p:nvSpPr>
        <p:spPr>
          <a:xfrm>
            <a:off x="267800" y="1010450"/>
            <a:ext cx="198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Жарчихинское молибденовое месторождение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17"/>
          <p:cNvSpPr/>
          <p:nvPr/>
        </p:nvSpPr>
        <p:spPr>
          <a:xfrm rot="5400000">
            <a:off x="4526100" y="-3113326"/>
            <a:ext cx="12600" cy="9162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7"/>
          <p:cNvSpPr/>
          <p:nvPr/>
        </p:nvSpPr>
        <p:spPr>
          <a:xfrm rot="5400000">
            <a:off x="4565700" y="-2635326"/>
            <a:ext cx="12600" cy="9162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0" y="1583806"/>
            <a:ext cx="1265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211782" y="651700"/>
            <a:ext cx="14400" cy="4063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-48600" y="682813"/>
            <a:ext cx="1265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 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2380100" y="1093938"/>
            <a:ext cx="170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молибден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4240900" y="972825"/>
            <a:ext cx="21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территории Тарбагатайского района, в 10 км. севернее села Тарбагатай и 40 км.южнее города Улан-Удэ.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6524375" y="1137125"/>
            <a:ext cx="2114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руда-49872 тыс.тонн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-14250" y="1062625"/>
            <a:ext cx="29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211775" y="1505825"/>
            <a:ext cx="2045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“Нижний Жирим”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4308600" y="3942513"/>
            <a:ext cx="196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2225600" y="1473975"/>
            <a:ext cx="1989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щебень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4224825" y="1430475"/>
            <a:ext cx="2114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4240900" y="1475175"/>
            <a:ext cx="225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4210625" y="1404350"/>
            <a:ext cx="220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«Нижний-Жирим», расположенный в 5 км на северо-восток от с. Нижний Жирим Тарбагатайского района,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6371375" y="1444450"/>
            <a:ext cx="234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Площадь испрашиваемого участка – 2,2га и глубину до 20 метров, то количество запасов составит 440000м3 по категории С2.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0" y="2104000"/>
            <a:ext cx="267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248350" y="2036175"/>
            <a:ext cx="196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“Куйтун 2”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2211200" y="2027800"/>
            <a:ext cx="1989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щебень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4240900" y="1799200"/>
            <a:ext cx="2159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Участок недр «Куйтун 2»расположен вТарбагатайском района Республики Бурятия и удален на 600 м западнее с. Куйтун. Площадь составляет – 0,8 га.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6365250" y="1915275"/>
            <a:ext cx="279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Площадь испрашиваемого участка – 0,8га и глубину до 20 метров, то количество запасов составит 160000м3 по категории С2.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0" y="2411575"/>
            <a:ext cx="19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236150" y="2632875"/>
            <a:ext cx="1989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“Куйтун”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2252475" y="2475125"/>
            <a:ext cx="193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щебень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4251675" y="2473750"/>
            <a:ext cx="21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Расположен вТарбагатайском района Республики Бурятия и удален на 800 м северо – восточнее с. Куйтун.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6392925" y="2473750"/>
            <a:ext cx="272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Площадь испрашиваемого участка – 2,9 га и глубину до 20 метров, то количество запасов составит 580000м3 по категории С2.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-19500" y="2885975"/>
            <a:ext cx="267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1158250" y="3108950"/>
            <a:ext cx="144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236150" y="3240950"/>
            <a:ext cx="1989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“Большой Куналей”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2219738" y="3262225"/>
            <a:ext cx="1989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глина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4241000" y="3082375"/>
            <a:ext cx="2159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Расположен в Тарбагатайском районе Республики Бурятия в 870 м юго – западнее с. Большой Куналей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6365200" y="3082375"/>
            <a:ext cx="2792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Площадь испрашиваемого участка – 2,0га и глубину до 20 метров, то количество запасов составит 400000м3 по категории С2.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17"/>
          <p:cNvSpPr/>
          <p:nvPr/>
        </p:nvSpPr>
        <p:spPr>
          <a:xfrm rot="5400000">
            <a:off x="4565700" y="-2029863"/>
            <a:ext cx="12600" cy="9162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17"/>
          <p:cNvSpPr/>
          <p:nvPr/>
        </p:nvSpPr>
        <p:spPr>
          <a:xfrm rot="5400000">
            <a:off x="4565700" y="-1492326"/>
            <a:ext cx="12600" cy="9162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17"/>
          <p:cNvSpPr/>
          <p:nvPr/>
        </p:nvSpPr>
        <p:spPr>
          <a:xfrm rot="5400000">
            <a:off x="4565700" y="-806526"/>
            <a:ext cx="12600" cy="9162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/>
          <p:nvPr/>
        </p:nvSpPr>
        <p:spPr>
          <a:xfrm>
            <a:off x="3981313" y="3773613"/>
            <a:ext cx="4924200" cy="73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"/>
          <p:cNvSpPr/>
          <p:nvPr/>
        </p:nvSpPr>
        <p:spPr>
          <a:xfrm>
            <a:off x="3969288" y="2697463"/>
            <a:ext cx="4924200" cy="73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"/>
          <p:cNvSpPr/>
          <p:nvPr/>
        </p:nvSpPr>
        <p:spPr>
          <a:xfrm>
            <a:off x="4647713" y="831875"/>
            <a:ext cx="3258000" cy="640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"/>
          <p:cNvSpPr/>
          <p:nvPr/>
        </p:nvSpPr>
        <p:spPr>
          <a:xfrm>
            <a:off x="96625" y="804300"/>
            <a:ext cx="3258000" cy="66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"/>
          <p:cNvSpPr txBox="1"/>
          <p:nvPr/>
        </p:nvSpPr>
        <p:spPr>
          <a:xfrm>
            <a:off x="1302800" y="256499"/>
            <a:ext cx="59418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B5394"/>
                </a:solidFill>
              </a:rPr>
              <a:t>Должность</a:t>
            </a:r>
            <a:endParaRPr sz="1000">
              <a:solidFill>
                <a:srgbClr val="0B5394"/>
              </a:solidFill>
            </a:endParaRPr>
          </a:p>
        </p:txBody>
      </p:sp>
      <p:sp>
        <p:nvSpPr>
          <p:cNvPr id="258" name="Google Shape;258;p18"/>
          <p:cNvSpPr/>
          <p:nvPr/>
        </p:nvSpPr>
        <p:spPr>
          <a:xfrm flipH="1">
            <a:off x="3723368" y="651700"/>
            <a:ext cx="31800" cy="45099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/>
          <p:nvPr/>
        </p:nvSpPr>
        <p:spPr>
          <a:xfrm rot="5400000">
            <a:off x="6417400" y="-387850"/>
            <a:ext cx="32100" cy="5420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"/>
          <p:cNvSpPr txBox="1"/>
          <p:nvPr/>
        </p:nvSpPr>
        <p:spPr>
          <a:xfrm>
            <a:off x="5189963" y="919325"/>
            <a:ext cx="217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Численность трудоспособного населения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5977075" y="1627800"/>
            <a:ext cx="173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18"/>
          <p:cNvSpPr txBox="1"/>
          <p:nvPr/>
        </p:nvSpPr>
        <p:spPr>
          <a:xfrm>
            <a:off x="5828725" y="1720063"/>
            <a:ext cx="217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14 220 чел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18"/>
          <p:cNvSpPr txBox="1"/>
          <p:nvPr/>
        </p:nvSpPr>
        <p:spPr>
          <a:xfrm>
            <a:off x="4496463" y="2714213"/>
            <a:ext cx="4421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Численность официально зарегистрированных безработных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4" name="Google Shape;264;p18"/>
          <p:cNvSpPr txBox="1"/>
          <p:nvPr/>
        </p:nvSpPr>
        <p:spPr>
          <a:xfrm>
            <a:off x="6046663" y="2906850"/>
            <a:ext cx="173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18"/>
          <p:cNvSpPr txBox="1"/>
          <p:nvPr/>
        </p:nvSpPr>
        <p:spPr>
          <a:xfrm>
            <a:off x="6340463" y="2999100"/>
            <a:ext cx="217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58 чел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608075" y="863113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Среднемесячная заработная плата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6084663" y="3983025"/>
            <a:ext cx="173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0,45</a:t>
            </a:r>
            <a:r>
              <a:rPr lang="ru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0" y="-15800"/>
            <a:ext cx="9144000" cy="667500"/>
          </a:xfrm>
          <a:prstGeom prst="rect">
            <a:avLst/>
          </a:prstGeom>
          <a:solidFill>
            <a:srgbClr val="23209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18"/>
          <p:cNvSpPr txBox="1"/>
          <p:nvPr/>
        </p:nvSpPr>
        <p:spPr>
          <a:xfrm>
            <a:off x="-1603450" y="43650"/>
            <a:ext cx="8338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Социально-экономические показатели</a:t>
            </a:r>
            <a:endParaRPr sz="1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0" name="Google Shape;270;p18"/>
          <p:cNvSpPr txBox="1"/>
          <p:nvPr/>
        </p:nvSpPr>
        <p:spPr>
          <a:xfrm>
            <a:off x="4057975" y="43650"/>
            <a:ext cx="4770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Трудовые ресурсы</a:t>
            </a:r>
            <a:endParaRPr sz="1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1" name="Google Shape;271;p18"/>
          <p:cNvSpPr/>
          <p:nvPr/>
        </p:nvSpPr>
        <p:spPr>
          <a:xfrm flipH="1">
            <a:off x="5145155" y="71650"/>
            <a:ext cx="14400" cy="492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98075" y="2066950"/>
            <a:ext cx="3258000" cy="73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"/>
          <p:cNvSpPr txBox="1"/>
          <p:nvPr/>
        </p:nvSpPr>
        <p:spPr>
          <a:xfrm>
            <a:off x="552875" y="2186938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Среднемесячная заработная плата по отраслям(за 2022 год):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74" name="Google Shape;2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19" y="909325"/>
            <a:ext cx="4002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6563" y="947263"/>
            <a:ext cx="383391" cy="38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525" y="2241550"/>
            <a:ext cx="383400" cy="3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8"/>
          <p:cNvSpPr txBox="1"/>
          <p:nvPr/>
        </p:nvSpPr>
        <p:spPr>
          <a:xfrm>
            <a:off x="5617488" y="3789275"/>
            <a:ext cx="4421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Уровень безработицы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1290650" y="2916075"/>
            <a:ext cx="1450200" cy="225000"/>
          </a:xfrm>
          <a:prstGeom prst="rect">
            <a:avLst/>
          </a:prstGeom>
          <a:solidFill>
            <a:srgbClr val="3F3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"/>
          <p:cNvSpPr/>
          <p:nvPr/>
        </p:nvSpPr>
        <p:spPr>
          <a:xfrm>
            <a:off x="1290650" y="3268475"/>
            <a:ext cx="1254600" cy="225000"/>
          </a:xfrm>
          <a:prstGeom prst="rect">
            <a:avLst/>
          </a:prstGeom>
          <a:solidFill>
            <a:srgbClr val="5262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35587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8"/>
          <p:cNvSpPr/>
          <p:nvPr/>
        </p:nvSpPr>
        <p:spPr>
          <a:xfrm>
            <a:off x="1290650" y="3618800"/>
            <a:ext cx="1090200" cy="225000"/>
          </a:xfrm>
          <a:prstGeom prst="rect">
            <a:avLst/>
          </a:prstGeom>
          <a:solidFill>
            <a:srgbClr val="708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34495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946988" y="1592375"/>
            <a:ext cx="173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43779,5 </a:t>
            </a:r>
            <a:endParaRPr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833450" y="1633800"/>
            <a:ext cx="154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18"/>
          <p:cNvSpPr txBox="1"/>
          <p:nvPr/>
        </p:nvSpPr>
        <p:spPr>
          <a:xfrm>
            <a:off x="96625" y="2852800"/>
            <a:ext cx="3000000" cy="338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FFFF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 </a:t>
            </a: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r>
              <a:rPr lang="ru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37490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113975" y="3775650"/>
            <a:ext cx="1254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64175" y="3934200"/>
            <a:ext cx="1254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торговля</a:t>
            </a:r>
            <a:endParaRPr sz="1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18"/>
          <p:cNvSpPr/>
          <p:nvPr/>
        </p:nvSpPr>
        <p:spPr>
          <a:xfrm>
            <a:off x="1290650" y="3963363"/>
            <a:ext cx="899100" cy="225000"/>
          </a:xfrm>
          <a:prstGeom prst="rect">
            <a:avLst/>
          </a:prstGeom>
          <a:solidFill>
            <a:srgbClr val="A1B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32500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1277525" y="4307925"/>
            <a:ext cx="819600" cy="225000"/>
          </a:xfrm>
          <a:prstGeom prst="rect">
            <a:avLst/>
          </a:prstGeom>
          <a:solidFill>
            <a:srgbClr val="B9C7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32340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50675" y="4274175"/>
            <a:ext cx="114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Строительство</a:t>
            </a:r>
            <a:endParaRPr sz="1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8042" y="2840563"/>
            <a:ext cx="446400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25600" y="3916725"/>
            <a:ext cx="446400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8"/>
          <p:cNvSpPr txBox="1"/>
          <p:nvPr/>
        </p:nvSpPr>
        <p:spPr>
          <a:xfrm>
            <a:off x="64175" y="3154900"/>
            <a:ext cx="123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культура</a:t>
            </a:r>
            <a:endParaRPr sz="10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18"/>
          <p:cNvSpPr txBox="1"/>
          <p:nvPr/>
        </p:nvSpPr>
        <p:spPr>
          <a:xfrm>
            <a:off x="50600" y="3516550"/>
            <a:ext cx="1143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Сельское, лесное хозяйство</a:t>
            </a:r>
            <a:endParaRPr sz="10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113975" y="4567950"/>
            <a:ext cx="109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ЖКХ</a:t>
            </a:r>
            <a:endParaRPr sz="10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1290650" y="4470900"/>
            <a:ext cx="806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1277525" y="4658150"/>
            <a:ext cx="740400" cy="225000"/>
          </a:xfrm>
          <a:prstGeom prst="rect">
            <a:avLst/>
          </a:prstGeom>
          <a:solidFill>
            <a:srgbClr val="B9C7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27805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/>
          <p:nvPr/>
        </p:nvSpPr>
        <p:spPr>
          <a:xfrm>
            <a:off x="3678075" y="3532625"/>
            <a:ext cx="2517300" cy="446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9"/>
          <p:cNvSpPr/>
          <p:nvPr/>
        </p:nvSpPr>
        <p:spPr>
          <a:xfrm>
            <a:off x="6475050" y="3822213"/>
            <a:ext cx="2596500" cy="429900"/>
          </a:xfrm>
          <a:prstGeom prst="roundRect">
            <a:avLst>
              <a:gd name="adj" fmla="val 27378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"/>
          <p:cNvSpPr/>
          <p:nvPr/>
        </p:nvSpPr>
        <p:spPr>
          <a:xfrm>
            <a:off x="3678075" y="1386200"/>
            <a:ext cx="2462100" cy="429900"/>
          </a:xfrm>
          <a:prstGeom prst="roundRect">
            <a:avLst>
              <a:gd name="adj" fmla="val 20621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9"/>
          <p:cNvSpPr/>
          <p:nvPr/>
        </p:nvSpPr>
        <p:spPr>
          <a:xfrm>
            <a:off x="194150" y="3755450"/>
            <a:ext cx="2028600" cy="496800"/>
          </a:xfrm>
          <a:prstGeom prst="roundRect">
            <a:avLst>
              <a:gd name="adj" fmla="val 3629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Социальная сфера: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19"/>
          <p:cNvSpPr/>
          <p:nvPr/>
        </p:nvSpPr>
        <p:spPr>
          <a:xfrm>
            <a:off x="160100" y="1537125"/>
            <a:ext cx="2005200" cy="38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"/>
          <p:cNvSpPr/>
          <p:nvPr/>
        </p:nvSpPr>
        <p:spPr>
          <a:xfrm>
            <a:off x="160100" y="735750"/>
            <a:ext cx="3258000" cy="548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"/>
          <p:cNvSpPr/>
          <p:nvPr/>
        </p:nvSpPr>
        <p:spPr>
          <a:xfrm>
            <a:off x="4869450" y="727163"/>
            <a:ext cx="3258000" cy="548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9"/>
          <p:cNvSpPr txBox="1"/>
          <p:nvPr/>
        </p:nvSpPr>
        <p:spPr>
          <a:xfrm>
            <a:off x="1302800" y="256499"/>
            <a:ext cx="59418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B5394"/>
                </a:solidFill>
              </a:rPr>
              <a:t>Должность</a:t>
            </a:r>
            <a:endParaRPr sz="1000">
              <a:solidFill>
                <a:srgbClr val="0B5394"/>
              </a:solidFill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0" y="-15800"/>
            <a:ext cx="9144000" cy="667500"/>
          </a:xfrm>
          <a:prstGeom prst="rect">
            <a:avLst/>
          </a:prstGeom>
          <a:solidFill>
            <a:srgbClr val="23209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09" name="Google Shape;309;p19"/>
          <p:cNvSpPr txBox="1"/>
          <p:nvPr/>
        </p:nvSpPr>
        <p:spPr>
          <a:xfrm>
            <a:off x="160100" y="6050"/>
            <a:ext cx="8512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Приоритетные инвестиционные направления Тарбагатайского района</a:t>
            </a:r>
            <a:endParaRPr sz="1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0" name="Google Shape;310;p19"/>
          <p:cNvSpPr txBox="1"/>
          <p:nvPr/>
        </p:nvSpPr>
        <p:spPr>
          <a:xfrm>
            <a:off x="833400" y="843700"/>
            <a:ext cx="4134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Наименование направления: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19"/>
          <p:cNvSpPr txBox="1"/>
          <p:nvPr/>
        </p:nvSpPr>
        <p:spPr>
          <a:xfrm>
            <a:off x="5636450" y="815263"/>
            <a:ext cx="4134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Перспективные проекты: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19"/>
          <p:cNvSpPr txBox="1"/>
          <p:nvPr/>
        </p:nvSpPr>
        <p:spPr>
          <a:xfrm>
            <a:off x="597000" y="1561600"/>
            <a:ext cx="95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Туризм: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531250" y="2663138"/>
            <a:ext cx="312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3960100" y="14873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Туризм и рекреация: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3713400" y="1975200"/>
            <a:ext cx="54306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Строительство спортивных площадок;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Благоустройство дворовых территорий;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Казачья гора;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Надеинские столбы;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Николаевские камни.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Меркитская крепость.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Медицина и образование</a:t>
            </a: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Строительство нового стационара при новой поликлинике в с.Тарбагатай;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Строительство школ и детских садов;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Ремонты школ, детских садов.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Модернизация спортивных площадок при действующих школах.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6" name="Google Shape;3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12" y="801775"/>
            <a:ext cx="430025" cy="4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250" y="797124"/>
            <a:ext cx="429999" cy="42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9"/>
          <p:cNvSpPr/>
          <p:nvPr/>
        </p:nvSpPr>
        <p:spPr>
          <a:xfrm flipH="1">
            <a:off x="3456755" y="678650"/>
            <a:ext cx="31800" cy="45099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8075" y="1393612"/>
            <a:ext cx="381750" cy="3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025" y="1517862"/>
            <a:ext cx="381750" cy="3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575" y="3867825"/>
            <a:ext cx="381750" cy="2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9"/>
          <p:cNvSpPr txBox="1"/>
          <p:nvPr/>
        </p:nvSpPr>
        <p:spPr>
          <a:xfrm>
            <a:off x="4099150" y="4252125"/>
            <a:ext cx="272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323" name="Google Shape;32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6275" y="3586475"/>
            <a:ext cx="381750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 txBox="1"/>
          <p:nvPr/>
        </p:nvSpPr>
        <p:spPr>
          <a:xfrm>
            <a:off x="160100" y="2052725"/>
            <a:ext cx="24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312500" y="2205125"/>
            <a:ext cx="24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-77725" y="2084400"/>
            <a:ext cx="33450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Благоустройство территорий к местам туристского показа “Лев гора”;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Благоустройство территорий местность “Надеинские камни”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Домик рыбака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Районная выставка сувениров “Семейские краски”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Праздник урожая “Тарбагатайский Хлебосол”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Международная туристическая выставка “BAIKAL TRAVEL MART”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19"/>
          <p:cNvSpPr txBox="1"/>
          <p:nvPr/>
        </p:nvSpPr>
        <p:spPr>
          <a:xfrm>
            <a:off x="194150" y="4281550"/>
            <a:ext cx="3224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2"/>
                </a:solidFill>
              </a:rPr>
              <a:t>С</a:t>
            </a:r>
            <a:r>
              <a:rPr lang="ru" sz="800">
                <a:solidFill>
                  <a:schemeClr val="dk2"/>
                </a:solidFill>
              </a:rPr>
              <a:t>троительство новой поликлиники в с.Тарбагатай;</a:t>
            </a:r>
            <a:endParaRPr sz="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</a:rPr>
              <a:t>Строительство ФАП;</a:t>
            </a:r>
            <a:endParaRPr sz="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</a:rPr>
              <a:t>Строительство детского сада, школы в с. Н-Саянтуй;</a:t>
            </a:r>
            <a:endParaRPr sz="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</a:rPr>
              <a:t>Строительство дома для детей сирот;</a:t>
            </a:r>
            <a:endParaRPr sz="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</a:rPr>
              <a:t>Реконструкция холодного водоснабжения в с. Тарбагатай;</a:t>
            </a:r>
            <a:endParaRPr sz="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2"/>
                </a:solidFill>
              </a:rPr>
              <a:t>Ремонт автомобильных дорог.</a:t>
            </a:r>
            <a:endParaRPr sz="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 txBox="1"/>
          <p:nvPr/>
        </p:nvSpPr>
        <p:spPr>
          <a:xfrm>
            <a:off x="1302800" y="256499"/>
            <a:ext cx="59418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B5394"/>
                </a:solidFill>
              </a:rPr>
              <a:t>Должность</a:t>
            </a:r>
            <a:endParaRPr sz="1000">
              <a:solidFill>
                <a:srgbClr val="0B5394"/>
              </a:solidFill>
            </a:endParaRPr>
          </a:p>
        </p:txBody>
      </p:sp>
      <p:sp>
        <p:nvSpPr>
          <p:cNvPr id="333" name="Google Shape;333;p20"/>
          <p:cNvSpPr/>
          <p:nvPr/>
        </p:nvSpPr>
        <p:spPr>
          <a:xfrm>
            <a:off x="0" y="-15800"/>
            <a:ext cx="9144000" cy="667500"/>
          </a:xfrm>
          <a:prstGeom prst="rect">
            <a:avLst/>
          </a:prstGeom>
          <a:solidFill>
            <a:srgbClr val="23209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4" name="Google Shape;334;p20"/>
          <p:cNvSpPr txBox="1"/>
          <p:nvPr/>
        </p:nvSpPr>
        <p:spPr>
          <a:xfrm>
            <a:off x="543075" y="23275"/>
            <a:ext cx="8512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Ключевые инвестиционные проекты</a:t>
            </a:r>
            <a:endParaRPr sz="21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35" name="Google Shape;335;p20"/>
          <p:cNvCxnSpPr/>
          <p:nvPr/>
        </p:nvCxnSpPr>
        <p:spPr>
          <a:xfrm flipH="1">
            <a:off x="87075" y="1307663"/>
            <a:ext cx="9101400" cy="22500"/>
          </a:xfrm>
          <a:prstGeom prst="straightConnector1">
            <a:avLst/>
          </a:prstGeom>
          <a:noFill/>
          <a:ln w="19050" cap="flat" cmpd="sng">
            <a:solidFill>
              <a:srgbClr val="ABBD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" name="Google Shape;336;p20"/>
          <p:cNvSpPr txBox="1"/>
          <p:nvPr/>
        </p:nvSpPr>
        <p:spPr>
          <a:xfrm>
            <a:off x="743100" y="329225"/>
            <a:ext cx="908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реализуемые инвестиционные проекты реализуемых на территории МО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20"/>
          <p:cNvSpPr txBox="1"/>
          <p:nvPr/>
        </p:nvSpPr>
        <p:spPr>
          <a:xfrm>
            <a:off x="286075" y="857225"/>
            <a:ext cx="413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Наименование проекта/инициатор 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0"/>
          <p:cNvSpPr txBox="1"/>
          <p:nvPr/>
        </p:nvSpPr>
        <p:spPr>
          <a:xfrm>
            <a:off x="3119150" y="832813"/>
            <a:ext cx="110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Объем инвестиций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20"/>
          <p:cNvSpPr txBox="1"/>
          <p:nvPr/>
        </p:nvSpPr>
        <p:spPr>
          <a:xfrm>
            <a:off x="4344725" y="820488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Срок реализации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0" name="Google Shape;340;p20"/>
          <p:cNvCxnSpPr/>
          <p:nvPr/>
        </p:nvCxnSpPr>
        <p:spPr>
          <a:xfrm rot="10800000" flipH="1">
            <a:off x="2993975" y="674077"/>
            <a:ext cx="300" cy="3773700"/>
          </a:xfrm>
          <a:prstGeom prst="straightConnector1">
            <a:avLst/>
          </a:prstGeom>
          <a:noFill/>
          <a:ln w="19050" cap="flat" cmpd="sng">
            <a:solidFill>
              <a:srgbClr val="ABBD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Google Shape;341;p20"/>
          <p:cNvCxnSpPr/>
          <p:nvPr/>
        </p:nvCxnSpPr>
        <p:spPr>
          <a:xfrm rot="10800000" flipH="1">
            <a:off x="4344725" y="673875"/>
            <a:ext cx="300" cy="3807600"/>
          </a:xfrm>
          <a:prstGeom prst="straightConnector1">
            <a:avLst/>
          </a:prstGeom>
          <a:noFill/>
          <a:ln w="19050" cap="flat" cmpd="sng">
            <a:solidFill>
              <a:srgbClr val="ABBD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342;p20"/>
          <p:cNvCxnSpPr/>
          <p:nvPr/>
        </p:nvCxnSpPr>
        <p:spPr>
          <a:xfrm rot="10800000">
            <a:off x="5858475" y="667225"/>
            <a:ext cx="7800" cy="3803400"/>
          </a:xfrm>
          <a:prstGeom prst="straightConnector1">
            <a:avLst/>
          </a:prstGeom>
          <a:noFill/>
          <a:ln w="19050" cap="flat" cmpd="sng">
            <a:solidFill>
              <a:srgbClr val="ABBD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Google Shape;343;p20"/>
          <p:cNvSpPr txBox="1"/>
          <p:nvPr/>
        </p:nvSpPr>
        <p:spPr>
          <a:xfrm>
            <a:off x="5198825" y="76663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Описание проекта,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текущее состояние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20"/>
          <p:cNvSpPr txBox="1"/>
          <p:nvPr/>
        </p:nvSpPr>
        <p:spPr>
          <a:xfrm>
            <a:off x="700" y="1479750"/>
            <a:ext cx="30000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Строительство детского сада на 100 мест в п. Николаевский;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Строительство школы на 176 мест в п. Николаевский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20"/>
          <p:cNvSpPr txBox="1"/>
          <p:nvPr/>
        </p:nvSpPr>
        <p:spPr>
          <a:xfrm>
            <a:off x="4400950" y="1343300"/>
            <a:ext cx="140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2023-2024 год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20"/>
          <p:cNvSpPr txBox="1"/>
          <p:nvPr/>
        </p:nvSpPr>
        <p:spPr>
          <a:xfrm>
            <a:off x="8138725" y="1465575"/>
            <a:ext cx="2646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7" name="Google Shape;347;p20"/>
          <p:cNvCxnSpPr/>
          <p:nvPr/>
        </p:nvCxnSpPr>
        <p:spPr>
          <a:xfrm rot="10800000">
            <a:off x="7469300" y="662032"/>
            <a:ext cx="8400" cy="3773700"/>
          </a:xfrm>
          <a:prstGeom prst="straightConnector1">
            <a:avLst/>
          </a:prstGeom>
          <a:noFill/>
          <a:ln w="19050" cap="flat" cmpd="sng">
            <a:solidFill>
              <a:srgbClr val="ABBD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" name="Google Shape;348;p20"/>
          <p:cNvSpPr txBox="1"/>
          <p:nvPr/>
        </p:nvSpPr>
        <p:spPr>
          <a:xfrm>
            <a:off x="7602575" y="802113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Рабочие места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20"/>
          <p:cNvSpPr txBox="1"/>
          <p:nvPr/>
        </p:nvSpPr>
        <p:spPr>
          <a:xfrm>
            <a:off x="7851625" y="1404000"/>
            <a:ext cx="173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20"/>
          <p:cNvSpPr txBox="1"/>
          <p:nvPr/>
        </p:nvSpPr>
        <p:spPr>
          <a:xfrm>
            <a:off x="7477700" y="1504550"/>
            <a:ext cx="655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чел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20"/>
          <p:cNvSpPr txBox="1"/>
          <p:nvPr/>
        </p:nvSpPr>
        <p:spPr>
          <a:xfrm>
            <a:off x="3040700" y="1397925"/>
            <a:ext cx="125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</a:rPr>
              <a:t>299,85 млн.руб.</a:t>
            </a:r>
            <a:r>
              <a:rPr lang="ru" sz="1200">
                <a:solidFill>
                  <a:schemeClr val="dk2"/>
                </a:solidFill>
              </a:rPr>
              <a:t>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52" name="Google Shape;352;p20"/>
          <p:cNvSpPr txBox="1"/>
          <p:nvPr/>
        </p:nvSpPr>
        <p:spPr>
          <a:xfrm>
            <a:off x="5866275" y="1390000"/>
            <a:ext cx="1616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Мероприятие  по созданию дополнительных мест для детей в возрасте от 3 до 7 лет в образовательных организациях, осуществляющих образовательную деятельность по образовательным программам дошкольного образования в рамках реализации государственной программы РФ “Развитие образования”</a:t>
            </a:r>
            <a:endParaRPr sz="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20"/>
          <p:cNvSpPr txBox="1"/>
          <p:nvPr/>
        </p:nvSpPr>
        <p:spPr>
          <a:xfrm>
            <a:off x="3000700" y="2743200"/>
            <a:ext cx="13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</a:rPr>
              <a:t>644,1млн.руб.</a:t>
            </a:r>
            <a:r>
              <a:rPr lang="ru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4" name="Google Shape;354;p20"/>
          <p:cNvSpPr txBox="1"/>
          <p:nvPr/>
        </p:nvSpPr>
        <p:spPr>
          <a:xfrm>
            <a:off x="4420975" y="2743200"/>
            <a:ext cx="1401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</a:rPr>
              <a:t>2025-2027 год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5866275" y="2652100"/>
            <a:ext cx="15630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Планируется строительство школы на 176 мест, мероприятия будет проходить через государственную программу ФАИП</a:t>
            </a:r>
            <a:endParaRPr sz="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Обеспечение взаимодействия с органами власти – главными распорядителями средств федерального бюджета по федеральной адресной инвестиционной программе с целью представления ежемесячной и ежеквартальной отчетности о ходе реализации ФАИП и вводе объектов капитального строительства в эксплуатацию;</a:t>
            </a:r>
            <a:endParaRPr sz="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отображение актуальной нормативной правовой информации, методических материалов и писем Минэкономразвития России по вопросам формирования и реализации ФАИП.</a:t>
            </a:r>
            <a:endParaRPr sz="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7543350" y="2868500"/>
            <a:ext cx="13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чел.</a:t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1"/>
          <p:cNvSpPr/>
          <p:nvPr/>
        </p:nvSpPr>
        <p:spPr>
          <a:xfrm>
            <a:off x="2196650" y="2537500"/>
            <a:ext cx="2124300" cy="44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1"/>
          <p:cNvSpPr/>
          <p:nvPr/>
        </p:nvSpPr>
        <p:spPr>
          <a:xfrm>
            <a:off x="2204587" y="3079400"/>
            <a:ext cx="2124300" cy="44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"/>
          <p:cNvSpPr/>
          <p:nvPr/>
        </p:nvSpPr>
        <p:spPr>
          <a:xfrm>
            <a:off x="150600" y="3097950"/>
            <a:ext cx="2007300" cy="44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1"/>
          <p:cNvSpPr/>
          <p:nvPr/>
        </p:nvSpPr>
        <p:spPr>
          <a:xfrm>
            <a:off x="150600" y="2537488"/>
            <a:ext cx="2007300" cy="44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1"/>
          <p:cNvSpPr/>
          <p:nvPr/>
        </p:nvSpPr>
        <p:spPr>
          <a:xfrm>
            <a:off x="6363477" y="432048"/>
            <a:ext cx="323100" cy="323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1"/>
          <p:cNvSpPr txBox="1"/>
          <p:nvPr/>
        </p:nvSpPr>
        <p:spPr>
          <a:xfrm>
            <a:off x="500" y="-39900"/>
            <a:ext cx="9168600" cy="431100"/>
          </a:xfrm>
          <a:prstGeom prst="rect">
            <a:avLst/>
          </a:prstGeom>
          <a:solidFill>
            <a:srgbClr val="23209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Свободные земельные участки и инвестиционные площадки</a:t>
            </a: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67" name="Google Shape;367;p21"/>
          <p:cNvSpPr txBox="1"/>
          <p:nvPr/>
        </p:nvSpPr>
        <p:spPr>
          <a:xfrm>
            <a:off x="-13825" y="368725"/>
            <a:ext cx="39108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Инвестиционная площадка  №1 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Тарбагатайский район, с. Нижний Саянтуй, ул. Молодежная, уч. 6А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         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68" name="Google Shape;368;p21"/>
          <p:cNvCxnSpPr/>
          <p:nvPr/>
        </p:nvCxnSpPr>
        <p:spPr>
          <a:xfrm flipH="1">
            <a:off x="-13821" y="823700"/>
            <a:ext cx="4408500" cy="18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" name="Google Shape;369;p21"/>
          <p:cNvSpPr txBox="1"/>
          <p:nvPr/>
        </p:nvSpPr>
        <p:spPr>
          <a:xfrm>
            <a:off x="2159475" y="783325"/>
            <a:ext cx="119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Площадь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0" name="Google Shape;370;p21"/>
          <p:cNvSpPr txBox="1"/>
          <p:nvPr/>
        </p:nvSpPr>
        <p:spPr>
          <a:xfrm>
            <a:off x="2395307" y="1066925"/>
            <a:ext cx="126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0.464 га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71" name="Google Shape;371;p21"/>
          <p:cNvCxnSpPr/>
          <p:nvPr/>
        </p:nvCxnSpPr>
        <p:spPr>
          <a:xfrm rot="10800000" flipH="1">
            <a:off x="2189200" y="824925"/>
            <a:ext cx="1500" cy="14079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21"/>
          <p:cNvCxnSpPr/>
          <p:nvPr/>
        </p:nvCxnSpPr>
        <p:spPr>
          <a:xfrm flipH="1">
            <a:off x="-8537" y="1100625"/>
            <a:ext cx="4403400" cy="42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3" name="Google Shape;373;p21"/>
          <p:cNvSpPr txBox="1"/>
          <p:nvPr/>
        </p:nvSpPr>
        <p:spPr>
          <a:xfrm>
            <a:off x="-143928" y="1379938"/>
            <a:ext cx="242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Предполагаемое направление использования участка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4" name="Google Shape;374;p21"/>
          <p:cNvCxnSpPr/>
          <p:nvPr/>
        </p:nvCxnSpPr>
        <p:spPr>
          <a:xfrm flipH="1">
            <a:off x="-17986" y="1377750"/>
            <a:ext cx="4404900" cy="9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5" name="Google Shape;375;p21"/>
          <p:cNvSpPr txBox="1"/>
          <p:nvPr/>
        </p:nvSpPr>
        <p:spPr>
          <a:xfrm>
            <a:off x="37120" y="767438"/>
            <a:ext cx="2066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Кадастровый номер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6" name="Google Shape;376;p21"/>
          <p:cNvCxnSpPr/>
          <p:nvPr/>
        </p:nvCxnSpPr>
        <p:spPr>
          <a:xfrm rot="10800000">
            <a:off x="-26166" y="1812475"/>
            <a:ext cx="4421100" cy="27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21"/>
          <p:cNvSpPr txBox="1"/>
          <p:nvPr/>
        </p:nvSpPr>
        <p:spPr>
          <a:xfrm>
            <a:off x="116425" y="1790250"/>
            <a:ext cx="200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Строительство магазина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21"/>
          <p:cNvSpPr txBox="1"/>
          <p:nvPr/>
        </p:nvSpPr>
        <p:spPr>
          <a:xfrm>
            <a:off x="429900" y="1089700"/>
            <a:ext cx="175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03:19:140106:470	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1799025" y="1440413"/>
            <a:ext cx="192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Доступность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21"/>
          <p:cNvSpPr txBox="1"/>
          <p:nvPr/>
        </p:nvSpPr>
        <p:spPr>
          <a:xfrm>
            <a:off x="2144425" y="1833100"/>
            <a:ext cx="224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 км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-132950" y="2194900"/>
            <a:ext cx="4704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Сведения об инженерной инфраструктуре на участке: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-174087" y="2508713"/>
            <a:ext cx="2802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Электроснабжение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0,0004</a:t>
            </a: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МВт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2008431" y="3032838"/>
            <a:ext cx="2627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Водоснабжение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</a:t>
            </a: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м3/сутки</a:t>
            </a: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21"/>
          <p:cNvSpPr txBox="1"/>
          <p:nvPr/>
        </p:nvSpPr>
        <p:spPr>
          <a:xfrm>
            <a:off x="-211362" y="3032275"/>
            <a:ext cx="2899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Водоотведение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 </a:t>
            </a: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м3/сутки</a:t>
            </a: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21"/>
          <p:cNvSpPr txBox="1"/>
          <p:nvPr/>
        </p:nvSpPr>
        <p:spPr>
          <a:xfrm>
            <a:off x="1826159" y="2492913"/>
            <a:ext cx="286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Теплоснабжение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</a:t>
            </a: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Гкалл/час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21"/>
          <p:cNvSpPr/>
          <p:nvPr/>
        </p:nvSpPr>
        <p:spPr>
          <a:xfrm>
            <a:off x="7520525" y="2925025"/>
            <a:ext cx="229200" cy="1926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7" name="Google Shape;387;p21"/>
          <p:cNvCxnSpPr/>
          <p:nvPr/>
        </p:nvCxnSpPr>
        <p:spPr>
          <a:xfrm rot="10800000">
            <a:off x="-9292" y="2242625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8" name="Google Shape;3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63" y="2585661"/>
            <a:ext cx="353976" cy="3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5500" y="3166013"/>
            <a:ext cx="280250" cy="2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5188" y="2554662"/>
            <a:ext cx="40017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175" y="3137713"/>
            <a:ext cx="353975" cy="35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21"/>
          <p:cNvCxnSpPr/>
          <p:nvPr/>
        </p:nvCxnSpPr>
        <p:spPr>
          <a:xfrm rot="10800000">
            <a:off x="4371613" y="883925"/>
            <a:ext cx="10500" cy="4328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3" name="Google Shape;393;p21"/>
          <p:cNvSpPr txBox="1"/>
          <p:nvPr/>
        </p:nvSpPr>
        <p:spPr>
          <a:xfrm>
            <a:off x="4629138" y="3618350"/>
            <a:ext cx="3984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Условные обозначения: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4921075" y="3991113"/>
            <a:ext cx="410100" cy="41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1"/>
          <p:cNvSpPr/>
          <p:nvPr/>
        </p:nvSpPr>
        <p:spPr>
          <a:xfrm>
            <a:off x="6875109" y="3974475"/>
            <a:ext cx="410100" cy="41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"/>
          <p:cNvSpPr/>
          <p:nvPr/>
        </p:nvSpPr>
        <p:spPr>
          <a:xfrm>
            <a:off x="6860821" y="4567402"/>
            <a:ext cx="410100" cy="41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"/>
          <p:cNvSpPr txBox="1"/>
          <p:nvPr/>
        </p:nvSpPr>
        <p:spPr>
          <a:xfrm>
            <a:off x="5300925" y="3908875"/>
            <a:ext cx="1616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объекты электроснабжения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м. до подключения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21"/>
          <p:cNvSpPr txBox="1"/>
          <p:nvPr/>
        </p:nvSpPr>
        <p:spPr>
          <a:xfrm>
            <a:off x="7256650" y="3948675"/>
            <a:ext cx="1566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объекты водоотведения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___м. до подключения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7270925" y="4562725"/>
            <a:ext cx="156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Теплоснабжение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___м. до подключения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00" name="Google Shape;400;p21"/>
          <p:cNvCxnSpPr/>
          <p:nvPr/>
        </p:nvCxnSpPr>
        <p:spPr>
          <a:xfrm rot="10800000">
            <a:off x="-6485" y="3669250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1" name="Google Shape;40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6000" y="4056037"/>
            <a:ext cx="280250" cy="2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7742" y="458389"/>
            <a:ext cx="254556" cy="25455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1"/>
          <p:cNvSpPr txBox="1"/>
          <p:nvPr/>
        </p:nvSpPr>
        <p:spPr>
          <a:xfrm>
            <a:off x="413125" y="3595638"/>
            <a:ext cx="398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Тарифы</a:t>
            </a:r>
            <a:endParaRPr sz="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4" name="Google Shape;40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8600" y="4017974"/>
            <a:ext cx="323100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1"/>
          <p:cNvSpPr/>
          <p:nvPr/>
        </p:nvSpPr>
        <p:spPr>
          <a:xfrm>
            <a:off x="4915863" y="4546863"/>
            <a:ext cx="410100" cy="41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1"/>
          <p:cNvSpPr txBox="1"/>
          <p:nvPr/>
        </p:nvSpPr>
        <p:spPr>
          <a:xfrm>
            <a:off x="5325977" y="4493413"/>
            <a:ext cx="1566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объекты водоснабжения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___м. до подключения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6801847" y="445900"/>
            <a:ext cx="323100" cy="323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8" name="Google Shape;40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2999" y="497051"/>
            <a:ext cx="220796" cy="220796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1"/>
          <p:cNvSpPr txBox="1"/>
          <p:nvPr/>
        </p:nvSpPr>
        <p:spPr>
          <a:xfrm>
            <a:off x="3900100" y="442163"/>
            <a:ext cx="2546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обозначения для расстановки на карте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10" name="Google Shape;410;p21"/>
          <p:cNvCxnSpPr/>
          <p:nvPr/>
        </p:nvCxnSpPr>
        <p:spPr>
          <a:xfrm rot="10800000">
            <a:off x="3897100" y="388500"/>
            <a:ext cx="3000" cy="4392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1" name="Google Shape;4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8850" y="4624637"/>
            <a:ext cx="254550" cy="2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1"/>
          <p:cNvSpPr/>
          <p:nvPr/>
        </p:nvSpPr>
        <p:spPr>
          <a:xfrm>
            <a:off x="7223675" y="444400"/>
            <a:ext cx="326100" cy="326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3" name="Google Shape;4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9649" y="506230"/>
            <a:ext cx="202365" cy="20236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1"/>
          <p:cNvSpPr txBox="1"/>
          <p:nvPr/>
        </p:nvSpPr>
        <p:spPr>
          <a:xfrm>
            <a:off x="213620" y="3764363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Название тарифа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5" name="Google Shape;415;p21"/>
          <p:cNvSpPr txBox="1"/>
          <p:nvPr/>
        </p:nvSpPr>
        <p:spPr>
          <a:xfrm>
            <a:off x="1889645" y="3755075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Стоимость/руб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6" name="Google Shape;416;p21"/>
          <p:cNvSpPr txBox="1"/>
          <p:nvPr/>
        </p:nvSpPr>
        <p:spPr>
          <a:xfrm>
            <a:off x="4545" y="3956038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Горячая вода(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м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3)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17" name="Google Shape;417;p21"/>
          <p:cNvCxnSpPr/>
          <p:nvPr/>
        </p:nvCxnSpPr>
        <p:spPr>
          <a:xfrm rot="10800000">
            <a:off x="-6485" y="3995925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8" name="Google Shape;418;p21"/>
          <p:cNvCxnSpPr/>
          <p:nvPr/>
        </p:nvCxnSpPr>
        <p:spPr>
          <a:xfrm rot="10800000">
            <a:off x="-23776" y="3829725"/>
            <a:ext cx="44163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21"/>
          <p:cNvCxnSpPr/>
          <p:nvPr/>
        </p:nvCxnSpPr>
        <p:spPr>
          <a:xfrm rot="10800000">
            <a:off x="1585775" y="3829675"/>
            <a:ext cx="4500" cy="13020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0" name="Google Shape;420;p21"/>
          <p:cNvSpPr txBox="1"/>
          <p:nvPr/>
        </p:nvSpPr>
        <p:spPr>
          <a:xfrm>
            <a:off x="4545" y="4189013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Холодная вода(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м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3)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1" name="Google Shape;421;p21"/>
          <p:cNvSpPr txBox="1"/>
          <p:nvPr/>
        </p:nvSpPr>
        <p:spPr>
          <a:xfrm>
            <a:off x="4545" y="4400425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Водоотведение(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м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3)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2" name="Google Shape;422;p21"/>
          <p:cNvSpPr txBox="1"/>
          <p:nvPr/>
        </p:nvSpPr>
        <p:spPr>
          <a:xfrm>
            <a:off x="495" y="4628963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Электроснабжение 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кВт ч.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3" name="Google Shape;423;p21"/>
          <p:cNvSpPr txBox="1"/>
          <p:nvPr/>
        </p:nvSpPr>
        <p:spPr>
          <a:xfrm>
            <a:off x="4545" y="4872588"/>
            <a:ext cx="20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Теплоснабжение(</a:t>
            </a:r>
            <a:r>
              <a:rPr lang="ru" sz="850" b="1">
                <a:solidFill>
                  <a:schemeClr val="dk1"/>
                </a:solidFill>
                <a:highlight>
                  <a:srgbClr val="FFFFFF"/>
                </a:highlight>
              </a:rPr>
              <a:t>за Гкалл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4" name="Google Shape;424;p21"/>
          <p:cNvSpPr txBox="1"/>
          <p:nvPr/>
        </p:nvSpPr>
        <p:spPr>
          <a:xfrm>
            <a:off x="2151745" y="4202025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5" name="Google Shape;425;p21"/>
          <p:cNvSpPr txBox="1"/>
          <p:nvPr/>
        </p:nvSpPr>
        <p:spPr>
          <a:xfrm>
            <a:off x="2151745" y="3978238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6" name="Google Shape;426;p21"/>
          <p:cNvSpPr txBox="1"/>
          <p:nvPr/>
        </p:nvSpPr>
        <p:spPr>
          <a:xfrm>
            <a:off x="2143570" y="4429450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7" name="Google Shape;427;p21"/>
          <p:cNvSpPr txBox="1"/>
          <p:nvPr/>
        </p:nvSpPr>
        <p:spPr>
          <a:xfrm>
            <a:off x="2143570" y="4639663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8" name="Google Shape;428;p21"/>
          <p:cNvSpPr txBox="1"/>
          <p:nvPr/>
        </p:nvSpPr>
        <p:spPr>
          <a:xfrm>
            <a:off x="2103820" y="4880638"/>
            <a:ext cx="20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29" name="Google Shape;429;p21"/>
          <p:cNvCxnSpPr/>
          <p:nvPr/>
        </p:nvCxnSpPr>
        <p:spPr>
          <a:xfrm rot="10800000">
            <a:off x="-2074" y="4246263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" name="Google Shape;430;p21"/>
          <p:cNvCxnSpPr/>
          <p:nvPr/>
        </p:nvCxnSpPr>
        <p:spPr>
          <a:xfrm rot="10800000">
            <a:off x="-2074" y="4444263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Google Shape;431;p21"/>
          <p:cNvCxnSpPr/>
          <p:nvPr/>
        </p:nvCxnSpPr>
        <p:spPr>
          <a:xfrm rot="10800000">
            <a:off x="-23885" y="4693300"/>
            <a:ext cx="4420800" cy="57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2" name="Google Shape;432;p21"/>
          <p:cNvCxnSpPr/>
          <p:nvPr/>
        </p:nvCxnSpPr>
        <p:spPr>
          <a:xfrm rot="10800000">
            <a:off x="-9285" y="4915325"/>
            <a:ext cx="4399500" cy="51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3" name="Google Shape;433;p21"/>
          <p:cNvSpPr/>
          <p:nvPr/>
        </p:nvSpPr>
        <p:spPr>
          <a:xfrm>
            <a:off x="7671224" y="444400"/>
            <a:ext cx="326100" cy="326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2749" y="1975830"/>
            <a:ext cx="202365" cy="20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1525" y="4593427"/>
            <a:ext cx="353975" cy="35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7475" y="445888"/>
            <a:ext cx="323100" cy="32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6702" y="797950"/>
            <a:ext cx="4464174" cy="279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2487</Words>
  <Application>Microsoft Office PowerPoint</Application>
  <PresentationFormat>Экран (16:9)</PresentationFormat>
  <Paragraphs>436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Montserrat</vt:lpstr>
      <vt:lpstr>Montserrat Medium</vt:lpstr>
      <vt:lpstr>Montserrat SemiBold</vt:lpstr>
      <vt:lpstr>Times New Roman</vt:lpstr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</dc:creator>
  <cp:lastModifiedBy>Егор</cp:lastModifiedBy>
  <cp:revision>4</cp:revision>
  <dcterms:modified xsi:type="dcterms:W3CDTF">2024-06-07T06:14:05Z</dcterms:modified>
</cp:coreProperties>
</file>