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542" r:id="rId2"/>
    <p:sldId id="539" r:id="rId3"/>
    <p:sldId id="611" r:id="rId4"/>
    <p:sldId id="596" r:id="rId5"/>
    <p:sldId id="606" r:id="rId6"/>
    <p:sldId id="607" r:id="rId7"/>
    <p:sldId id="608" r:id="rId8"/>
    <p:sldId id="573" r:id="rId9"/>
    <p:sldId id="595" r:id="rId10"/>
    <p:sldId id="574" r:id="rId11"/>
    <p:sldId id="609" r:id="rId12"/>
    <p:sldId id="575" r:id="rId13"/>
    <p:sldId id="610" r:id="rId14"/>
    <p:sldId id="576" r:id="rId15"/>
    <p:sldId id="601" r:id="rId16"/>
    <p:sldId id="604" r:id="rId17"/>
    <p:sldId id="605" r:id="rId18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919"/>
    <a:srgbClr val="00FFFF"/>
    <a:srgbClr val="CCECFF"/>
    <a:srgbClr val="CCFFFF"/>
    <a:srgbClr val="0066CC"/>
    <a:srgbClr val="666633"/>
    <a:srgbClr val="008080"/>
    <a:srgbClr val="008000"/>
    <a:srgbClr val="33CC3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3136" autoAdjust="0"/>
  </p:normalViewPr>
  <p:slideViewPr>
    <p:cSldViewPr>
      <p:cViewPr varScale="1">
        <p:scale>
          <a:sx n="116" d="100"/>
          <a:sy n="116" d="100"/>
        </p:scale>
        <p:origin x="12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065" cy="495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092" y="1"/>
            <a:ext cx="2946065" cy="495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6AB64-B403-4B21-869F-DE7C9EA34624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61" y="4714452"/>
            <a:ext cx="5439355" cy="4467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905"/>
            <a:ext cx="2946065" cy="495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092" y="9428905"/>
            <a:ext cx="2946065" cy="495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15863-8804-4588-81D2-C866675C3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0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13BF-0A45-41CC-A333-97041E10DCAF}" type="slidenum">
              <a:rPr lang="ru-RU"/>
              <a:pPr/>
              <a:t>2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72102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13BF-0A45-41CC-A333-97041E10DCAF}" type="slidenum">
              <a:rPr lang="ru-RU"/>
              <a:pPr/>
              <a:t>8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6561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13BF-0A45-41CC-A333-97041E10DCAF}" type="slidenum">
              <a:rPr lang="ru-RU"/>
              <a:pPr/>
              <a:t>10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49869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13BF-0A45-41CC-A333-97041E10DCAF}" type="slidenum">
              <a:rPr lang="ru-RU"/>
              <a:pPr/>
              <a:t>12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9262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13BF-0A45-41CC-A333-97041E10DCAF}" type="slidenum">
              <a:rPr lang="ru-RU"/>
              <a:pPr/>
              <a:t>14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61314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13BF-0A45-41CC-A333-97041E10DCAF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5600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29B7D-C4D1-42DB-B457-C0A208D11A9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667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B616D-FB63-4A3C-B132-6C9C3FAB4D6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5486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137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137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ECE32-E64F-4F4F-8072-5737B49380D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1545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7BB5C-AEA1-427F-A46E-1081119C443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8521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F9223-8CB2-4C25-A797-D487A29B2C0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409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60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0F9B1-522B-4CB4-B491-E6E17F11A58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6563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14A49-BC27-492E-AFC7-A92FB7EEF24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5200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B1BC2-807B-4DE0-B9E5-2E89AE21C26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8869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81E71-B51B-47C8-8614-0274BA586E4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4328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FF62B-82A1-4ECE-9581-CA4C621B343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1201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25FF9-0BEA-47F8-98F9-15D7269E26E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925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ru-RU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ru-RU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94EB1E7-4A1A-4206-9304-4BD84AAD5FBC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D17F36CBF83DBDB7F9D03EC23121F0BABF3D1605795F6DC80BF5BD1D6C684D92892350936F749J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9D17F36CBF83DBDB7F9D03EC23121F0BABF3D1605795F6DC80BF5BD1D6C684D92892350937788FC0F94AJ" TargetMode="External"/><Relationship Id="rId3" Type="http://schemas.openxmlformats.org/officeDocument/2006/relationships/hyperlink" Target="consultantplus://offline/ref=9D17F36CBF83DBDB7F9D03EC23121F0BABF3D1605795F6DC80BF5BD1D6FC46J" TargetMode="External"/><Relationship Id="rId7" Type="http://schemas.openxmlformats.org/officeDocument/2006/relationships/hyperlink" Target="consultantplus://offline/ref=9D17F36CBF83DBDB7F9D03EC23121F0BABF3D1605795F6DC80BF5BD1D6C684D92892350937788EC9F940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9D17F36CBF83DBDB7F9D03EC23121F0BABF3D1605795F6DC80BF5BD1D6C684D92892350937788EC8F940J" TargetMode="External"/><Relationship Id="rId5" Type="http://schemas.openxmlformats.org/officeDocument/2006/relationships/hyperlink" Target="consultantplus://offline/ref=9D17F36CBF83DBDB7F9D03EC23121F0BABF3D1605795F6DC80BF5BD1D6C684D92892350FF34FJ" TargetMode="External"/><Relationship Id="rId4" Type="http://schemas.openxmlformats.org/officeDocument/2006/relationships/hyperlink" Target="consultantplus://offline/ref=CA6C16F9A8EB801906AD977478EA6D17EFDEABD59598846E39E2D79128946EBB5F6358EDF7Q4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D17F36CBF83DBDB7F9D03EC23121F0BABF3D1605795F6DC80BF5BD1D6C684D92892350937788EC8F940J" TargetMode="External"/><Relationship Id="rId2" Type="http://schemas.openxmlformats.org/officeDocument/2006/relationships/hyperlink" Target="consultantplus://offline/ref=9D17F36CBF83DBDB7F9D03EC23121F0BABF3D1605795F6DC80BF5BD1D6C684D92892350FF34FJ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consultantplus://offline/ref=9D17F36CBF83DBDB7F9D03EC23121F0BABF3D1605795F6DC80BF5BD1D6C684D92892350937788FC0F94AJ" TargetMode="External"/><Relationship Id="rId4" Type="http://schemas.openxmlformats.org/officeDocument/2006/relationships/hyperlink" Target="consultantplus://offline/ref=9D17F36CBF83DBDB7F9D03EC23121F0BABF3D1605795F6DC80BF5BD1D6C684D92892350937788EC9F940J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D17F36CBF83DBDB7F9D03EC23121F0BABF3D1605795F6DC80BF5BD1D6C684D92892350936F749J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D17F36CBF83DBDB7F9D03EC23121F0BABF3D1605795F6DC80BF5BD1D6C684D92892350937788EC8F940J" TargetMode="External"/><Relationship Id="rId2" Type="http://schemas.openxmlformats.org/officeDocument/2006/relationships/hyperlink" Target="consultantplus://offline/ref=9D17F36CBF83DBDB7F9D03EC23121F0BABF3D1605795F6DC80BF5BD1D6C684D92892350FF34F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9D17F36CBF83DBDB7F9D03EC23121F0BABF3D1605795F6DC80BF5BD1D6C684D92892350937788FC0F94AJ" TargetMode="External"/><Relationship Id="rId4" Type="http://schemas.openxmlformats.org/officeDocument/2006/relationships/hyperlink" Target="consultantplus://offline/ref=9D17F36CBF83DBDB7F9D03EC23121F0BABF3D1605795F6DC80BF5BD1D6C684D92892350937788EC9F940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52320" y="6134051"/>
            <a:ext cx="1458642" cy="609592"/>
          </a:xfrm>
        </p:spPr>
        <p:txBody>
          <a:bodyPr>
            <a:normAutofit/>
          </a:bodyPr>
          <a:lstStyle/>
          <a:p>
            <a:r>
              <a:rPr lang="ru-RU" dirty="0" smtClean="0"/>
              <a:t>2021 г.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48680"/>
            <a:ext cx="87502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Администрация Главы Республики Бурятия и Правительства Республики Бурятия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Комитет специальных программ</a:t>
            </a:r>
            <a:br>
              <a:rPr lang="ru-RU" sz="24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Отдел по профилактике коррупционных и иных правонарушений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564904"/>
            <a:ext cx="655272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3" name="AutoShape 13"/>
          <p:cNvSpPr>
            <a:spLocks noChangeArrowheads="1"/>
          </p:cNvSpPr>
          <p:nvPr/>
        </p:nvSpPr>
        <p:spPr bwMode="auto">
          <a:xfrm>
            <a:off x="467544" y="332656"/>
            <a:ext cx="8439681" cy="6264696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Урегулирование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конфликта интересов на муниципальной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службе (Статья 14.1 25-ФЗ)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  <a:p>
            <a:pPr algn="just"/>
            <a:endParaRPr lang="ru-RU" dirty="0">
              <a:solidFill>
                <a:schemeClr val="bg1">
                  <a:lumMod val="75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Конфликт </a:t>
            </a:r>
            <a:r>
              <a:rPr lang="ru-RU" b="1" dirty="0">
                <a:solidFill>
                  <a:srgbClr val="FF0000"/>
                </a:solidFill>
              </a:rPr>
              <a:t>интересов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– это ситуация, при которой личная заинтересованность (прямая или косвенная) лица, замещающего должность, влияет или может повлиять на надлежащее, объективное и беспристрастное исполнение им должностных (служебных) обязанностей (осуществление полномочий).   </a:t>
            </a:r>
          </a:p>
          <a:p>
            <a:pPr algn="just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Личная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заинтересованность – возможность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получения доходов в виде денег, 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иного имущества, в том числе имущественных прав, услуг -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имущественного характера,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каких-либо выгод (преимуществ) 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лицом, и (или) состоящими с ним в близком родстве или свойстве лицами, гражданами или организациями, с которыми лицо (лица), связаны имущественными, корпоративными или иными близкими отношениями. </a:t>
            </a:r>
          </a:p>
          <a:p>
            <a:pPr algn="just"/>
            <a:r>
              <a:rPr lang="ru-RU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лицам близкого родства или свойства относятся </a:t>
            </a:r>
            <a:r>
              <a:rPr lang="ru-RU" sz="1000" b="1" dirty="0">
                <a:solidFill>
                  <a:schemeClr val="bg1"/>
                </a:solidFill>
              </a:rPr>
              <a:t>родители, супруги, дети, братья, сестры, а также братья, сестры, родители, дети супругов и супруги детей.</a:t>
            </a:r>
            <a:endParaRPr lang="ru-RU" sz="1000" b="1" dirty="0">
              <a:solidFill>
                <a:schemeClr val="bg1"/>
              </a:solidFill>
              <a:hlinkClick r:id="rId3"/>
            </a:endParaRPr>
          </a:p>
          <a:p>
            <a:pPr algn="just"/>
            <a:endParaRPr lang="ru-RU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Следует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также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учитывать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что</a:t>
            </a:r>
            <a:r>
              <a:rPr lang="ru-RU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личная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заинтересованность</a:t>
            </a:r>
            <a:r>
              <a:rPr lang="ru-RU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служащего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может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возникать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и в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тех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случаях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когда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выгоду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получают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или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могут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получить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иные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лица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например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друзья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государственного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служащего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его</a:t>
            </a:r>
            <a:r>
              <a:rPr lang="en-US" sz="10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000" i="1" dirty="0" err="1">
                <a:solidFill>
                  <a:schemeClr val="bg1">
                    <a:lumMod val="75000"/>
                  </a:schemeClr>
                </a:solidFill>
              </a:rPr>
              <a:t>родственников</a:t>
            </a:r>
            <a:r>
              <a:rPr lang="ru-RU" sz="1000" i="1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b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37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1E71-B51B-47C8-8614-0274BA586E4C}" type="slidenum">
              <a:rPr lang="en-US" altLang="ru-RU" smtClean="0"/>
              <a:pPr/>
              <a:t>11</a:t>
            </a:fld>
            <a:endParaRPr lang="en-US" alt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-4440"/>
            <a:ext cx="8157155" cy="8535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75" y="759701"/>
            <a:ext cx="8833870" cy="6023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1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3" name="AutoShape 13"/>
          <p:cNvSpPr>
            <a:spLocks noChangeArrowheads="1"/>
          </p:cNvSpPr>
          <p:nvPr/>
        </p:nvSpPr>
        <p:spPr bwMode="auto">
          <a:xfrm>
            <a:off x="179512" y="404664"/>
            <a:ext cx="8776299" cy="6192688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     1)  Служащий обязан 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</a:rPr>
              <a:t>уведомить в порядке, определенном представителем 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нанимателя, 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</a:rPr>
              <a:t>о возникшем конфликте интересов или о возможности его возникновения, как только ему станет об этом 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известно.</a:t>
            </a:r>
          </a:p>
          <a:p>
            <a:pPr algn="just"/>
            <a:endParaRPr lang="ru-RU" sz="1400" dirty="0" smtClean="0">
              <a:solidFill>
                <a:srgbClr val="FF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FF0000"/>
                </a:solidFill>
              </a:rPr>
              <a:t>Непринятие </a:t>
            </a:r>
            <a:r>
              <a:rPr lang="ru-RU" sz="1400" dirty="0">
                <a:solidFill>
                  <a:srgbClr val="FF0000"/>
                </a:solidFill>
              </a:rPr>
              <a:t>муниципальным служащим, являющимся стороной конфликта интересов, мер по предотвращению или урегулированию конфликта интересов является правонарушением, влекущим увольнение муниципального служащего с муниципальной службы.</a:t>
            </a:r>
          </a:p>
          <a:p>
            <a:pPr algn="just"/>
            <a:endParaRPr lang="ru-RU" sz="14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     </a:t>
            </a:r>
            <a:endParaRPr lang="ru-RU" sz="1400" b="1" dirty="0">
              <a:solidFill>
                <a:schemeClr val="bg1">
                  <a:lumMod val="75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 2) Представитель </a:t>
            </a:r>
            <a:r>
              <a:rPr lang="ru-RU" sz="1400" b="1" dirty="0">
                <a:solidFill>
                  <a:schemeClr val="bg1">
                    <a:lumMod val="75000"/>
                  </a:schemeClr>
                </a:solidFill>
              </a:rPr>
              <a:t>нанимателя (работодатель), которому стало известно о возникновении у муниципального служащего личной заинтересованности, которая приводит или может привести к конфликту интересов, обязан принять меры по предотвращению или урегулированию конфликта интересов, вплоть до отстранения этого муниципального служащего от замещаемой должности муниципальной службы на период урегулирования конфликта интересов с сохранением за ним денежного содержания на все время отстранения от замещаемой должности муниципальной </a:t>
            </a:r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службы.</a:t>
            </a:r>
          </a:p>
          <a:p>
            <a:pPr algn="just"/>
            <a:endParaRPr lang="ru-RU" sz="14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just"/>
            <a:r>
              <a:rPr lang="ru-RU" sz="1400" dirty="0" smtClean="0">
                <a:solidFill>
                  <a:srgbClr val="FF0000"/>
                </a:solidFill>
              </a:rPr>
              <a:t>Непринятие </a:t>
            </a:r>
            <a:r>
              <a:rPr lang="ru-RU" sz="1400" dirty="0">
                <a:solidFill>
                  <a:srgbClr val="FF0000"/>
                </a:solidFill>
              </a:rPr>
              <a:t>муниципальным служащим, являющимся представителем нанимателя, которому стало известно о возникновении у подчиненного ему муниципального служащего личной заинтересованности, которая приводит или может привести к конфликту интересов, мер по предотвращению или урегулированию конфликта интересов является правонарушением, влекущим увольнение муниципального служащего, являющегося представителем нанимателя, с муниципальной службы.</a:t>
            </a:r>
          </a:p>
          <a:p>
            <a:pPr algn="just"/>
            <a:r>
              <a:rPr lang="ru-RU" sz="1400" b="1" dirty="0" smtClean="0">
                <a:solidFill>
                  <a:schemeClr val="bg1">
                    <a:lumMod val="75000"/>
                  </a:schemeClr>
                </a:solidFill>
              </a:rPr>
              <a:t>     </a:t>
            </a:r>
            <a:r>
              <a:rPr 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endParaRPr lang="ru-RU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8375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1E71-B51B-47C8-8614-0274BA586E4C}" type="slidenum">
              <a:rPr lang="en-US" altLang="ru-RU" smtClean="0"/>
              <a:pPr/>
              <a:t>13</a:t>
            </a:fld>
            <a:endParaRPr lang="en-US" alt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9144000" cy="70870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96752"/>
            <a:ext cx="3785944" cy="5425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1221137"/>
            <a:ext cx="1396105" cy="4938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1414" y="1221137"/>
            <a:ext cx="3359187" cy="5364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4097" y="1761575"/>
            <a:ext cx="493819" cy="104250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19507" y="2777519"/>
            <a:ext cx="2462997" cy="84741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78694" y="2804081"/>
            <a:ext cx="1548518" cy="4938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6605" y="2761406"/>
            <a:ext cx="3243353" cy="53649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51720" y="3429000"/>
            <a:ext cx="493819" cy="154851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3528" y="4725144"/>
            <a:ext cx="4572396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7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3" name="AutoShape 13"/>
          <p:cNvSpPr>
            <a:spLocks noChangeArrowheads="1"/>
          </p:cNvSpPr>
          <p:nvPr/>
        </p:nvSpPr>
        <p:spPr bwMode="auto">
          <a:xfrm>
            <a:off x="251520" y="404664"/>
            <a:ext cx="8776299" cy="597666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</a:rPr>
              <a:t>     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3)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bg1">
                    <a:lumMod val="75000"/>
                  </a:schemeClr>
                </a:solidFill>
              </a:rPr>
              <a:t>случае, если владение лицом, замещающим должность муниципальной службы, ценными бумагами (долями участия, паями в уставных (складочных) капиталах организаций) приводит или может привести к конфликту интересов, указанное лицо обязано передать принадлежащие ему ценные бумаги (доли участия, паи в уставных (складочных) капиталах организаций) в доверительное управление в соответствии с </a:t>
            </a:r>
            <a:r>
              <a:rPr lang="ru-RU" sz="1600" dirty="0" smtClean="0">
                <a:solidFill>
                  <a:schemeClr val="bg1">
                    <a:lumMod val="75000"/>
                  </a:schemeClr>
                </a:solidFill>
              </a:rPr>
              <a:t>гражданским  законодательством РФ.</a:t>
            </a:r>
          </a:p>
          <a:p>
            <a:pPr algn="just"/>
            <a:endParaRPr lang="ru-RU" sz="1600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        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Муниципальный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</a:rPr>
              <a:t>служащий, за исключением муниципального служащего, замещающего должность главы местной администрации по контракту, вправе с предварительным письменным уведомлением представителя нанимателя (работодателя) выполнять иную оплачиваемую работу, если это не повлечет за собой конфликт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интересов </a:t>
            </a:r>
            <a:r>
              <a:rPr lang="ru-RU" sz="1400" dirty="0" smtClean="0">
                <a:solidFill>
                  <a:schemeClr val="bg1">
                    <a:lumMod val="75000"/>
                  </a:schemeClr>
                </a:solidFill>
              </a:rPr>
              <a:t>(отсутствие уведомлений выявляются в ходе проведения прокурорских проверок сведений о доходах).</a:t>
            </a:r>
            <a:endParaRPr lang="ru-RU" sz="1400" i="1" dirty="0">
              <a:solidFill>
                <a:srgbClr val="FF0000"/>
              </a:solidFill>
            </a:endParaRPr>
          </a:p>
          <a:p>
            <a:pPr algn="just"/>
            <a:endParaRPr lang="ru-RU" sz="1600" i="1" dirty="0">
              <a:solidFill>
                <a:srgbClr val="FF0000"/>
              </a:solidFill>
            </a:endParaRPr>
          </a:p>
          <a:p>
            <a:pPr algn="just"/>
            <a:endParaRPr lang="ru-RU" sz="2400" b="1" dirty="0" smtClean="0">
              <a:solidFill>
                <a:srgbClr val="FF0000"/>
              </a:solidFill>
            </a:endParaRPr>
          </a:p>
          <a:p>
            <a:pPr algn="just"/>
            <a:endParaRPr lang="ru-RU" b="1" dirty="0" smtClean="0">
              <a:solidFill>
                <a:srgbClr val="FF0000"/>
              </a:solidFill>
            </a:endParaRPr>
          </a:p>
          <a:p>
            <a:pPr algn="just"/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381328"/>
            <a:ext cx="144016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89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http://i.odmul.ru/u/pic/13/f4aba8c2d411e2b5fdb0496f6b2996/-/korrupci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32656"/>
            <a:ext cx="504056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57158" y="1357298"/>
            <a:ext cx="864399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dirty="0" smtClean="0">
              <a:solidFill>
                <a:srgbClr val="FFFFFF"/>
              </a:solidFill>
            </a:endParaRPr>
          </a:p>
          <a:p>
            <a:pPr algn="just"/>
            <a:r>
              <a:rPr lang="ru-RU" sz="2400" b="1" i="1" dirty="0" smtClean="0">
                <a:solidFill>
                  <a:schemeClr val="bg1">
                    <a:lumMod val="50000"/>
                  </a:schemeClr>
                </a:solidFill>
              </a:rPr>
              <a:t>За </a:t>
            </a:r>
            <a:r>
              <a:rPr lang="ru-RU" sz="2400" b="1" i="1" dirty="0">
                <a:solidFill>
                  <a:schemeClr val="bg1">
                    <a:lumMod val="50000"/>
                  </a:schemeClr>
                </a:solidFill>
              </a:rPr>
              <a:t>нарушение </a:t>
            </a:r>
            <a:r>
              <a:rPr lang="ru-RU" sz="2400" b="1" i="1" dirty="0" smtClean="0">
                <a:solidFill>
                  <a:schemeClr val="bg1">
                    <a:lumMod val="50000"/>
                  </a:schemeClr>
                </a:solidFill>
              </a:rPr>
              <a:t>требований  </a:t>
            </a:r>
            <a:r>
              <a:rPr lang="ru-RU" sz="2400" b="1" i="1" dirty="0">
                <a:solidFill>
                  <a:schemeClr val="bg1">
                    <a:lumMod val="50000"/>
                  </a:schemeClr>
                </a:solidFill>
              </a:rPr>
              <a:t>законодательства о противодействии коррупции применяются следующие виды </a:t>
            </a:r>
            <a:r>
              <a:rPr lang="ru-RU" sz="2400" b="1" i="1" dirty="0" smtClean="0">
                <a:solidFill>
                  <a:schemeClr val="bg1">
                    <a:lumMod val="50000"/>
                  </a:schemeClr>
                </a:solidFill>
              </a:rPr>
              <a:t> дисциплинарных </a:t>
            </a:r>
            <a:r>
              <a:rPr lang="ru-RU" sz="2400" b="1" i="1" dirty="0">
                <a:solidFill>
                  <a:schemeClr val="bg1">
                    <a:lumMod val="50000"/>
                  </a:schemeClr>
                </a:solidFill>
              </a:rPr>
              <a:t>взысканий (статья 27 25-ФЗ</a:t>
            </a:r>
            <a:r>
              <a:rPr lang="ru-RU" sz="2400" b="1" i="1" dirty="0" smtClean="0">
                <a:solidFill>
                  <a:schemeClr val="bg1">
                    <a:lumMod val="50000"/>
                  </a:schemeClr>
                </a:solidFill>
              </a:rPr>
              <a:t>):</a:t>
            </a:r>
            <a:endParaRPr lang="ru-RU" sz="2400" b="1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ru-RU" sz="2400" b="1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а) замечание;</a:t>
            </a:r>
          </a:p>
          <a:p>
            <a:pPr algn="just"/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б) выговор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  <a:endParaRPr lang="ru-RU" sz="28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в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увольнение с муниципальной службы по соответствующим 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основаниям.</a:t>
            </a:r>
          </a:p>
          <a:p>
            <a:pPr algn="just"/>
            <a:endParaRPr lang="ru-RU" sz="2800" b="1" dirty="0">
              <a:solidFill>
                <a:srgbClr val="FFFFFF"/>
              </a:solidFill>
            </a:endParaRPr>
          </a:p>
          <a:p>
            <a:endParaRPr lang="ru-RU" b="1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42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1E71-B51B-47C8-8614-0274BA586E4C}" type="slidenum">
              <a:rPr lang="en-US" altLang="ru-RU" smtClean="0"/>
              <a:pPr/>
              <a:t>16</a:t>
            </a:fld>
            <a:endParaRPr lang="en-US" alt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187624" y="548680"/>
            <a:ext cx="6840760" cy="86409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bg1">
                    <a:lumMod val="75000"/>
                  </a:schemeClr>
                </a:solidFill>
              </a:rPr>
              <a:t>Увольнение в связи с утратой доверия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179512" y="1700808"/>
            <a:ext cx="8856984" cy="936104"/>
          </a:xfrm>
          <a:prstGeom prst="roundRect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Постановление Правительства Российской Федерации от 05.03.2018 года № 228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«О реестре лиц, уволенных в связи с утратой доверия»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395536" y="2852936"/>
            <a:ext cx="8291264" cy="1584176"/>
          </a:xfrm>
          <a:prstGeom prst="roundRect">
            <a:avLst/>
          </a:prstGeom>
          <a:solidFill>
            <a:schemeClr val="tx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Республики Бурятия от 04.07.2018 №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356 </a:t>
            </a:r>
          </a:p>
          <a:p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определении должностных лиц, уполномоченных </a:t>
            </a:r>
            <a:endParaRPr lang="ru-RU" sz="1600" b="1" dirty="0" smtClean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сведений о лице, к которому было применено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взыскание</a:t>
            </a:r>
          </a:p>
          <a:p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виде увольнения (освобождения от должности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утратой доверия </a:t>
            </a:r>
            <a:endParaRPr lang="ru-RU" sz="1600" b="1" dirty="0" smtClean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коррупционного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включения в реестр лиц, </a:t>
            </a:r>
            <a:endParaRPr lang="ru-RU" sz="1600" b="1" dirty="0" smtClean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уволенных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утратой доверия,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 сведений из него»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4653136"/>
            <a:ext cx="7488832" cy="1800200"/>
          </a:xfrm>
          <a:prstGeom prst="ellipse">
            <a:avLst/>
          </a:prstGeom>
          <a:solidFill>
            <a:srgbClr val="FF191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Arial" charset="0"/>
              </a:rPr>
              <a:t>Реестр лиц, уволенных в связи с утратой доверия</a:t>
            </a:r>
          </a:p>
        </p:txBody>
      </p:sp>
    </p:spTree>
    <p:extLst>
      <p:ext uri="{BB962C8B-B14F-4D97-AF65-F5344CB8AC3E}">
        <p14:creationId xmlns:p14="http://schemas.microsoft.com/office/powerpoint/2010/main" val="223447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1BC2-807B-4DE0-B9E5-2E89AE21C264}" type="slidenum">
              <a:rPr lang="en-US" altLang="ru-RU" smtClean="0"/>
              <a:pPr/>
              <a:t>17</a:t>
            </a:fld>
            <a:endParaRPr lang="en-US" alt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708920"/>
            <a:ext cx="9144000" cy="762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52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6"/>
          <p:cNvSpPr>
            <a:spLocks noGrp="1" noChangeArrowheads="1"/>
          </p:cNvSpPr>
          <p:nvPr>
            <p:ph type="subTitle" idx="1"/>
          </p:nvPr>
        </p:nvSpPr>
        <p:spPr>
          <a:xfrm>
            <a:off x="357064" y="0"/>
            <a:ext cx="8535415" cy="1556792"/>
          </a:xfrm>
          <a:prstGeom prst="horizontalScroll">
            <a:avLst>
              <a:gd name="adj" fmla="val 12500"/>
            </a:avLst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effectLst/>
              </a:rPr>
              <a:t>В целях противодействия коррупции </a:t>
            </a:r>
            <a:r>
              <a:rPr lang="ru-RU" sz="2000" b="1" dirty="0" smtClean="0">
                <a:solidFill>
                  <a:srgbClr val="FF0000"/>
                </a:solidFill>
                <a:effectLst/>
              </a:rPr>
              <a:t>законодательством установлены обязанности,  запреты и ограничения</a:t>
            </a:r>
            <a:endParaRPr lang="ru-RU" sz="2000" b="1" dirty="0">
              <a:solidFill>
                <a:srgbClr val="FF0000"/>
              </a:solidFill>
              <a:effectLst/>
              <a:hlinkClick r:id="rId3"/>
            </a:endParaRPr>
          </a:p>
        </p:txBody>
      </p:sp>
      <p:sp>
        <p:nvSpPr>
          <p:cNvPr id="153613" name="AutoShape 13"/>
          <p:cNvSpPr>
            <a:spLocks noChangeArrowheads="1"/>
          </p:cNvSpPr>
          <p:nvPr/>
        </p:nvSpPr>
        <p:spPr bwMode="auto">
          <a:xfrm>
            <a:off x="224910" y="1556792"/>
            <a:ext cx="8799721" cy="5042407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solidFill>
                  <a:schemeClr val="bg2"/>
                </a:solidFill>
              </a:rPr>
              <a:t>Представление сведений о доходах, расходах, об имуществе и обязательствах имущественного </a:t>
            </a:r>
            <a:r>
              <a:rPr lang="ru-RU" sz="1600" b="1" dirty="0" smtClean="0">
                <a:solidFill>
                  <a:schemeClr val="bg2"/>
                </a:solidFill>
              </a:rPr>
              <a:t>характера (статья 15 25-ФЗ)</a:t>
            </a:r>
            <a:endParaRPr lang="ru-RU" sz="1600" b="1" dirty="0">
              <a:solidFill>
                <a:schemeClr val="bg2"/>
              </a:solidFill>
            </a:endParaRPr>
          </a:p>
          <a:p>
            <a:pPr algn="just"/>
            <a:r>
              <a:rPr lang="ru-RU" sz="1400" dirty="0" smtClean="0">
                <a:solidFill>
                  <a:schemeClr val="bg2"/>
                </a:solidFill>
              </a:rPr>
              <a:t>           Граждане, претендующие на замещение должностей муниципальной службы, включенных в соответствующий перечень, муниципальные служащие, замещающие указанные должности, обязаны представлять представителю нанимателя (работодателю) сведения о своих доходах, об имуществе и обязательствах имущественного характера, а также сведения о доходах, об имуществе и обязательствах имущественного характера своих супруги (супруга) и несовершеннолетних детей. </a:t>
            </a:r>
          </a:p>
          <a:p>
            <a:pPr algn="just"/>
            <a:r>
              <a:rPr lang="ru-RU" sz="1400" dirty="0" smtClean="0">
                <a:solidFill>
                  <a:schemeClr val="bg2"/>
                </a:solidFill>
              </a:rPr>
              <a:t>          Указанные сведения представляются в порядке, сроки и по форме, которые установлены для представления сведений о доходах, об имуществе и обязательствах имущественного характера государственными гражданскими служащими субъектов Российской Федерации.</a:t>
            </a:r>
          </a:p>
          <a:p>
            <a:pPr algn="just"/>
            <a:endParaRPr lang="ru-RU" sz="1600" b="1" i="1" dirty="0" smtClean="0">
              <a:solidFill>
                <a:schemeClr val="bg1"/>
              </a:solidFill>
            </a:endParaRPr>
          </a:p>
          <a:p>
            <a:pPr algn="just"/>
            <a:endParaRPr lang="ru-RU" sz="1600" b="1" i="1" dirty="0">
              <a:solidFill>
                <a:schemeClr val="bg1"/>
              </a:solidFill>
            </a:endParaRPr>
          </a:p>
          <a:p>
            <a:pPr algn="just"/>
            <a:r>
              <a:rPr lang="ru-RU" sz="1600" b="1" i="1" dirty="0" smtClean="0">
                <a:solidFill>
                  <a:schemeClr val="bg1"/>
                </a:solidFill>
              </a:rPr>
              <a:t>Непредставление </a:t>
            </a:r>
            <a:r>
              <a:rPr lang="ru-RU" sz="1600" b="1" i="1" dirty="0">
                <a:solidFill>
                  <a:schemeClr val="bg1"/>
                </a:solidFill>
              </a:rPr>
              <a:t>гражданином или служащим сведений о доходах</a:t>
            </a:r>
            <a:r>
              <a:rPr lang="ru-RU" sz="1600" b="1" i="1" u="sng" dirty="0">
                <a:solidFill>
                  <a:schemeClr val="bg1"/>
                </a:solidFill>
              </a:rPr>
              <a:t>, является правонарушением, влекущим освобождение его от замещаемой должности, увольнение его с </a:t>
            </a:r>
            <a:r>
              <a:rPr lang="ru-RU" sz="1600" b="1" i="1" u="sng" dirty="0" smtClean="0">
                <a:solidFill>
                  <a:schemeClr val="bg1"/>
                </a:solidFill>
              </a:rPr>
              <a:t>муниципальной службы.</a:t>
            </a:r>
            <a:endParaRPr lang="ru-RU" sz="1600" b="1" i="1" u="sng" dirty="0">
              <a:solidFill>
                <a:schemeClr val="bg1"/>
              </a:solidFill>
              <a:hlinkClick r:id="rId4"/>
            </a:endParaRPr>
          </a:p>
          <a:p>
            <a:pPr algn="just"/>
            <a:endParaRPr lang="ru-RU" sz="1600" b="1" dirty="0">
              <a:solidFill>
                <a:srgbClr val="FF0000"/>
              </a:solidFill>
              <a:hlinkClick r:id="rId5"/>
            </a:endParaRPr>
          </a:p>
          <a:p>
            <a:pPr algn="just"/>
            <a:endParaRPr lang="ru-RU" sz="1600" dirty="0">
              <a:solidFill>
                <a:srgbClr val="FF0000"/>
              </a:solidFill>
            </a:endParaRPr>
          </a:p>
          <a:p>
            <a:pPr algn="just"/>
            <a:endParaRPr lang="ru-RU" sz="1600" dirty="0">
              <a:solidFill>
                <a:srgbClr val="FF0000"/>
              </a:solidFill>
              <a:hlinkClick r:id="rId6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7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solidFill>
                <a:srgbClr val="FF0000"/>
              </a:solidFill>
              <a:hlinkClick r:id="rId7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7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7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8"/>
            </a:endParaRPr>
          </a:p>
        </p:txBody>
      </p:sp>
    </p:spTree>
    <p:extLst>
      <p:ext uri="{BB962C8B-B14F-4D97-AF65-F5344CB8AC3E}">
        <p14:creationId xmlns:p14="http://schemas.microsoft.com/office/powerpoint/2010/main" val="431301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1E71-B51B-47C8-8614-0274BA586E4C}" type="slidenum">
              <a:rPr lang="en-US" altLang="ru-RU" smtClean="0"/>
              <a:pPr/>
              <a:t>3</a:t>
            </a:fld>
            <a:endParaRPr lang="en-US" alt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88640"/>
            <a:ext cx="8230313" cy="104250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33" y="798866"/>
            <a:ext cx="8663167" cy="587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4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B5C-AEA1-427F-A46E-1081119C443E}" type="slidenum">
              <a:rPr lang="en-US" altLang="ru-RU" smtClean="0"/>
              <a:pPr/>
              <a:t>4</a:t>
            </a:fld>
            <a:endParaRPr lang="en-US" altLang="ru-RU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224911" y="764704"/>
            <a:ext cx="8595562" cy="593613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ru-RU" sz="1600" b="1" dirty="0">
              <a:solidFill>
                <a:srgbClr val="FF0000"/>
              </a:solidFill>
              <a:hlinkClick r:id="rId2"/>
            </a:endParaRPr>
          </a:p>
          <a:p>
            <a:pPr algn="just"/>
            <a:endParaRPr lang="ru-RU" sz="1600" dirty="0">
              <a:solidFill>
                <a:srgbClr val="FF0000"/>
              </a:solidFill>
            </a:endParaRPr>
          </a:p>
          <a:p>
            <a:pPr algn="just"/>
            <a:endParaRPr lang="ru-RU" sz="1600" dirty="0">
              <a:solidFill>
                <a:srgbClr val="FF0000"/>
              </a:solidFill>
              <a:hlinkClick r:id="rId3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5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076" y="1101281"/>
            <a:ext cx="800323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chemeClr val="bg1"/>
                </a:solidFill>
              </a:rPr>
              <a:t>обязанность уведомлять о склонении к совершению коррупционных правонарушений </a:t>
            </a:r>
            <a:r>
              <a:rPr lang="ru-RU" b="1" dirty="0" smtClean="0">
                <a:solidFill>
                  <a:srgbClr val="FF0000"/>
                </a:solidFill>
              </a:rPr>
              <a:t>(статья 9 273-ФЗ);</a:t>
            </a:r>
          </a:p>
          <a:p>
            <a:pPr algn="just"/>
            <a:r>
              <a:rPr lang="ru-RU" sz="1500" dirty="0" smtClean="0">
                <a:solidFill>
                  <a:srgbClr val="FF0000"/>
                </a:solidFill>
              </a:rPr>
              <a:t>        Муниципальный </a:t>
            </a:r>
            <a:r>
              <a:rPr lang="ru-RU" sz="1500" dirty="0">
                <a:solidFill>
                  <a:srgbClr val="FF0000"/>
                </a:solidFill>
              </a:rPr>
              <a:t>служащий обязан уведомлять представителя нанимателя (работодателя), органы прокуратуры или другие государственные органы обо всех случаях обращения к нему каких-либо лиц в целях склонения его к совершению коррупционных правонарушений</a:t>
            </a:r>
            <a:r>
              <a:rPr lang="ru-RU" sz="15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1500" dirty="0" smtClean="0">
                <a:solidFill>
                  <a:srgbClr val="FF0000"/>
                </a:solidFill>
              </a:rPr>
              <a:t>       </a:t>
            </a:r>
            <a:r>
              <a:rPr lang="ru-RU" sz="1500" dirty="0">
                <a:solidFill>
                  <a:srgbClr val="FF0000"/>
                </a:solidFill>
              </a:rPr>
              <a:t>Невыполнение </a:t>
            </a:r>
            <a:r>
              <a:rPr lang="ru-RU" sz="1500" dirty="0" smtClean="0">
                <a:solidFill>
                  <a:srgbClr val="FF0000"/>
                </a:solidFill>
              </a:rPr>
              <a:t>муниципальным </a:t>
            </a:r>
            <a:r>
              <a:rPr lang="ru-RU" sz="1500" dirty="0">
                <a:solidFill>
                  <a:srgbClr val="FF0000"/>
                </a:solidFill>
              </a:rPr>
              <a:t>служащим должностной (служебной) обязанности, является правонарушением, влекущим его увольнение с </a:t>
            </a:r>
            <a:r>
              <a:rPr lang="ru-RU" sz="1500" dirty="0" smtClean="0">
                <a:solidFill>
                  <a:srgbClr val="FF0000"/>
                </a:solidFill>
              </a:rPr>
              <a:t>муниципальной </a:t>
            </a:r>
            <a:r>
              <a:rPr lang="ru-RU" sz="1500" dirty="0">
                <a:solidFill>
                  <a:srgbClr val="FF0000"/>
                </a:solidFill>
              </a:rPr>
              <a:t>службы либо привлечение его к иным видам ответственности в соответствии с законодательством Российской Федерации</a:t>
            </a:r>
            <a:r>
              <a:rPr lang="ru-RU" sz="15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1500" b="1" dirty="0" smtClean="0">
                <a:solidFill>
                  <a:schemeClr val="bg1">
                    <a:lumMod val="75000"/>
                  </a:schemeClr>
                </a:solidFill>
              </a:rPr>
              <a:t>       </a:t>
            </a:r>
          </a:p>
          <a:p>
            <a:pPr algn="just"/>
            <a:r>
              <a:rPr lang="ru-RU" sz="1500" b="1" dirty="0" smtClean="0">
                <a:solidFill>
                  <a:schemeClr val="bg1">
                    <a:lumMod val="75000"/>
                  </a:schemeClr>
                </a:solidFill>
              </a:rPr>
              <a:t>   </a:t>
            </a:r>
            <a:r>
              <a:rPr lang="ru-RU" sz="1500" b="1" dirty="0">
                <a:solidFill>
                  <a:schemeClr val="bg1">
                    <a:lumMod val="75000"/>
                  </a:schemeClr>
                </a:solidFill>
              </a:rPr>
              <a:t>Служащий, уведомивший о фактах обращения в целях склонения его к совершению коррупционного правонарушения, о фактах совершения другими служащими коррупционных правонарушений, непредставления сведений либо представления заведомо недостоверных или неполных сведений о доходах находится под защитой государства в соответствии с законодательством Российской Федерации</a:t>
            </a:r>
            <a:r>
              <a:rPr lang="ru-RU" sz="1500" b="1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sz="1500" b="1" dirty="0" smtClean="0">
                <a:solidFill>
                  <a:srgbClr val="0070C0"/>
                </a:solidFill>
              </a:rPr>
              <a:t>    </a:t>
            </a:r>
            <a:r>
              <a:rPr lang="ru-RU" sz="1500" b="1" dirty="0" smtClean="0">
                <a:solidFill>
                  <a:schemeClr val="bg1">
                    <a:lumMod val="75000"/>
                  </a:schemeClr>
                </a:solidFill>
              </a:rPr>
              <a:t>Порядок </a:t>
            </a:r>
            <a:r>
              <a:rPr lang="ru-RU" sz="1500" b="1" dirty="0">
                <a:solidFill>
                  <a:schemeClr val="bg1">
                    <a:lumMod val="75000"/>
                  </a:schemeClr>
                </a:solidFill>
              </a:rPr>
              <a:t>уведомления представителя нанимателя (работодателя) о фактах обращения в целях склонения государственного или муниципального служащего к совершению коррупционных правонарушений, перечень сведений, содержащихся в уведомлениях, организация проверки этих сведений и порядок регистрации уведомлений определяются представителем нанимателя (работодателем)</a:t>
            </a:r>
          </a:p>
          <a:p>
            <a:pPr algn="just"/>
            <a:endParaRPr lang="ru-RU" sz="1500" b="1" dirty="0">
              <a:solidFill>
                <a:srgbClr val="0070C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3" y="1"/>
            <a:ext cx="109324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9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2936"/>
            <a:ext cx="9144000" cy="762000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ТЕБЯ 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СКЛОНЯЮТ К КОРРУПЦИИ?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1BC2-807B-4DE0-B9E5-2E89AE21C264}" type="slidenum">
              <a:rPr lang="en-US" altLang="ru-RU" smtClean="0"/>
              <a:pPr/>
              <a:t>5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352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1E71-B51B-47C8-8614-0274BA586E4C}" type="slidenum">
              <a:rPr lang="en-US" altLang="ru-RU" smtClean="0"/>
              <a:pPr/>
              <a:t>6</a:t>
            </a:fld>
            <a:endParaRPr lang="en-US" alt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43595" y="692696"/>
            <a:ext cx="7632848" cy="56886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0872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предлагают взятку: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вести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 нужно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крайне осторожно, вежливо, без заискивания,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допуская опрометчивых высказываний, которые могли бы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трактоваться взяткодателем либо как готовность,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как категорический отказ принять взятку; 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внимательно выслушать и точно запомнить предложенные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условия (размеры сумм, наименование товаров и характер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услуг, сроки и способы передачи взятки, последовательность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вопросов);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постараться перенести вопрос о времени и месте передачи взятки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следующей беседы и предложить хорошо знакомое Вам место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следующей встречи;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берите инициативу в разговоре на себя,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«работайте на прием», позволяйте потенциальному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взяткодателю «выговориться», сообщить Вам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больше информации;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 наличии у Вас диктофона постараться записать (скрытно)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о взятке;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доложить  о  данном  факте   служебной  запиской руководителю;</a:t>
            </a:r>
          </a:p>
          <a:p>
            <a:pPr algn="just"/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обратиться с письменным сообщением о готовящемся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преступлении в соответствующие правоохранительные органы</a:t>
            </a:r>
            <a:b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Вашей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6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1E71-B51B-47C8-8614-0274BA586E4C}" type="slidenum">
              <a:rPr lang="en-US" altLang="ru-RU" smtClean="0"/>
              <a:pPr/>
              <a:t>7</a:t>
            </a:fld>
            <a:endParaRPr lang="en-US" alt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679968" y="1772816"/>
            <a:ext cx="5844360" cy="1944216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>
              <a:buFontTx/>
              <a:buNone/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Выражения, которые могут быть восприняты </a:t>
            </a:r>
            <a:endParaRPr lang="ru-RU" altLang="ru-RU" b="1" i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окружающими </a:t>
            </a: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просьба (намек) о даче взятки:</a:t>
            </a:r>
            <a:b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«вопрос решить трудно, но можно</a:t>
            </a: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just">
              <a:buFontTx/>
              <a:buNone/>
            </a:pP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«спасибо на хлеб не намажешь», «договоримся</a:t>
            </a: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just">
              <a:buFontTx/>
              <a:buNone/>
            </a:pP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«нужны более веские аргументы», </a:t>
            </a:r>
            <a:endParaRPr lang="ru-RU" altLang="ru-RU" b="1" i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обсудить параметры», «ну что делать </a:t>
            </a:r>
            <a:r>
              <a:rPr lang="ru-RU" alt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будем».</a:t>
            </a:r>
            <a:endParaRPr lang="ru-RU" altLang="ru-RU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6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3" name="AutoShape 13"/>
          <p:cNvSpPr>
            <a:spLocks noChangeArrowheads="1"/>
          </p:cNvSpPr>
          <p:nvPr/>
        </p:nvSpPr>
        <p:spPr bwMode="auto">
          <a:xfrm>
            <a:off x="107504" y="620688"/>
            <a:ext cx="8868217" cy="597666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Ограничения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</a:rPr>
              <a:t>, налагаемые на гражданина, замещавшего должность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муниципальной </a:t>
            </a:r>
            <a:r>
              <a:rPr lang="ru-RU" sz="1600" b="1" dirty="0">
                <a:solidFill>
                  <a:schemeClr val="bg1">
                    <a:lumMod val="75000"/>
                  </a:schemeClr>
                </a:solidFill>
              </a:rPr>
              <a:t>службы, при заключении им трудового или гражданско-правового 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</a:rPr>
              <a:t>договора </a:t>
            </a:r>
            <a:r>
              <a:rPr lang="ru-RU" sz="1600" b="1" dirty="0" smtClean="0">
                <a:solidFill>
                  <a:srgbClr val="FF0000"/>
                </a:solidFill>
              </a:rPr>
              <a:t>(статья 12 </a:t>
            </a:r>
            <a:r>
              <a:rPr lang="ru-RU" sz="1600" b="1" dirty="0" smtClean="0">
                <a:solidFill>
                  <a:srgbClr val="FF0000"/>
                </a:solidFill>
              </a:rPr>
              <a:t> 273-ФЗ</a:t>
            </a:r>
            <a:r>
              <a:rPr lang="ru-RU" sz="1600" b="1" dirty="0" smtClean="0">
                <a:solidFill>
                  <a:srgbClr val="FF0000"/>
                </a:solidFill>
              </a:rPr>
              <a:t>).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        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    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Гражданин</a:t>
            </a:r>
            <a:r>
              <a:rPr lang="ru-RU" sz="1600" dirty="0">
                <a:solidFill>
                  <a:srgbClr val="002060"/>
                </a:solidFill>
              </a:rPr>
              <a:t>, замещавший должность муниципальной службы, включенную в перечень должностей, установленный нормативными правовыми актами Российской Федерации, в течение двух лет после увольнения с муниципальной службы не вправе замещать на условиях трудового договора должности в организации и (или) выполнять в данной организации работу на условиях гражданско-правового договора в случаях, предусмотренных федеральными законами, если отдельные функции муниципального (административного) управления данной организацией входили в должностные (служебные) обязанности муниципального служащего, без согласия соответствующей комиссии по соблюдению требований к служебному поведению муниципальных служащих и урегулированию конфликта интересов, которое дается </a:t>
            </a:r>
            <a:r>
              <a:rPr lang="ru-RU" sz="1600" dirty="0" smtClean="0">
                <a:solidFill>
                  <a:srgbClr val="002060"/>
                </a:solidFill>
              </a:rPr>
              <a:t>в  порядке, устанавливаемом нормативными правовыми актами Российской Федерации.</a:t>
            </a:r>
            <a:endParaRPr lang="ru-RU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</a:rPr>
              <a:t>Перечни </a:t>
            </a:r>
            <a:r>
              <a:rPr lang="ru-RU" sz="1600" dirty="0" smtClean="0">
                <a:solidFill>
                  <a:srgbClr val="002060"/>
                </a:solidFill>
              </a:rPr>
              <a:t>должностей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муниципальной </a:t>
            </a:r>
            <a:r>
              <a:rPr lang="ru-RU" sz="1600" dirty="0">
                <a:solidFill>
                  <a:srgbClr val="002060"/>
                </a:solidFill>
              </a:rPr>
              <a:t>службы, предусмотренных статьей 12 Федерального закона от 25.12.2008 N 273-ФЗ «О противодействии коррупции» утверждаются </a:t>
            </a:r>
            <a:r>
              <a:rPr lang="ru-RU" sz="1600" dirty="0" smtClean="0">
                <a:solidFill>
                  <a:srgbClr val="002060"/>
                </a:solidFill>
              </a:rPr>
              <a:t>органом местного самоуправления.</a:t>
            </a:r>
            <a:endParaRPr lang="ru-RU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3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1" y="44624"/>
            <a:ext cx="1374377" cy="57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70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BB5C-AEA1-427F-A46E-1081119C443E}" type="slidenum">
              <a:rPr lang="en-US" altLang="ru-RU" smtClean="0"/>
              <a:pPr/>
              <a:t>9</a:t>
            </a:fld>
            <a:endParaRPr lang="en-US" altLang="ru-RU"/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251520" y="520459"/>
            <a:ext cx="8595562" cy="593613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ru-RU" sz="1600" b="1" dirty="0">
              <a:solidFill>
                <a:srgbClr val="FF0000"/>
              </a:solidFill>
              <a:hlinkClick r:id="rId2"/>
            </a:endParaRPr>
          </a:p>
          <a:p>
            <a:pPr algn="just"/>
            <a:endParaRPr lang="ru-RU" sz="1600" dirty="0">
              <a:solidFill>
                <a:srgbClr val="FF0000"/>
              </a:solidFill>
            </a:endParaRPr>
          </a:p>
          <a:p>
            <a:pPr algn="just"/>
            <a:endParaRPr lang="ru-RU" sz="1600" dirty="0">
              <a:solidFill>
                <a:srgbClr val="FF0000"/>
              </a:solidFill>
              <a:hlinkClick r:id="rId3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4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solidFill>
                <a:srgbClr val="FF0000"/>
              </a:solidFill>
              <a:hlinkClick r:id="rId5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076" y="1101281"/>
            <a:ext cx="80032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Запрет на получение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в связи с исполнением должностных обязанностей вознаграждения от физических и юридических лиц (подарки, денежное вознаграждение, ссуды, услуги, оплату развлечений, отдыха, транспортных расходов и иные вознаграждения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(статья </a:t>
            </a:r>
            <a:r>
              <a:rPr lang="ru-RU" b="1" dirty="0" smtClean="0">
                <a:solidFill>
                  <a:srgbClr val="FF0000"/>
                </a:solidFill>
              </a:rPr>
              <a:t>14  25-ФЗ</a:t>
            </a:r>
            <a:r>
              <a:rPr lang="ru-RU" b="1" dirty="0" smtClean="0">
                <a:solidFill>
                  <a:srgbClr val="FF0000"/>
                </a:solidFill>
              </a:rPr>
              <a:t>);</a:t>
            </a:r>
          </a:p>
          <a:p>
            <a:pPr algn="just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      </a:t>
            </a:r>
          </a:p>
          <a:p>
            <a:pPr algn="just"/>
            <a:r>
              <a:rPr lang="ru-RU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    Такие </a:t>
            </a:r>
            <a:r>
              <a:rPr lang="ru-RU" dirty="0">
                <a:solidFill>
                  <a:schemeClr val="bg1">
                    <a:lumMod val="75000"/>
                  </a:schemeClr>
                </a:solidFill>
              </a:rPr>
              <a:t>подарки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служащие </a:t>
            </a:r>
            <a:r>
              <a:rPr lang="ru-RU" dirty="0">
                <a:solidFill>
                  <a:schemeClr val="bg1">
                    <a:lumMod val="75000"/>
                  </a:schemeClr>
                </a:solidFill>
              </a:rPr>
              <a:t>не могут принимать даже для последующей их передачи в собственность 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органа местного самоуправления. 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     Исключение </a:t>
            </a:r>
            <a:r>
              <a:rPr lang="ru-RU" dirty="0">
                <a:solidFill>
                  <a:srgbClr val="FF0000"/>
                </a:solidFill>
              </a:rPr>
              <a:t>сделано лишь для подарков, получаемых </a:t>
            </a:r>
            <a:r>
              <a:rPr lang="ru-RU" dirty="0" smtClean="0">
                <a:solidFill>
                  <a:srgbClr val="FF0000"/>
                </a:solidFill>
              </a:rPr>
              <a:t>служащим </a:t>
            </a:r>
            <a:r>
              <a:rPr lang="ru-RU" dirty="0">
                <a:solidFill>
                  <a:srgbClr val="FF0000"/>
                </a:solidFill>
              </a:rPr>
              <a:t>в связи с протокольными мероприятиями, со служебными командировками и с другими официальными мероприятиями.</a:t>
            </a:r>
          </a:p>
          <a:p>
            <a:pPr algn="just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      Подарки</a:t>
            </a:r>
            <a:r>
              <a:rPr lang="ru-RU" dirty="0">
                <a:solidFill>
                  <a:schemeClr val="bg1">
                    <a:lumMod val="75000"/>
                  </a:schemeClr>
                </a:solidFill>
              </a:rPr>
              <a:t>, полученные муниципальным служащим в связи с протокольными мероприятиями, со служебными командировками и с другими официальными мероприятиями, признаются муниципальной собственностью и передаются муниципальным служащим по акту в орган местного самоуправления, избирательную комиссию муниципального образования, в которых он замещает должность муниципальной службы.</a:t>
            </a:r>
          </a:p>
          <a:p>
            <a:pPr algn="just"/>
            <a:endParaRPr lang="ru-RU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90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theme/theme1.xml><?xml version="1.0" encoding="utf-8"?>
<a:theme xmlns:a="http://schemas.openxmlformats.org/drawingml/2006/main" name="TG_Diagram_016">
  <a:themeElements>
    <a:clrScheme name="CD100_dark_2002 7">
      <a:dk1>
        <a:srgbClr val="003B76"/>
      </a:dk1>
      <a:lt1>
        <a:srgbClr val="FFFFFF"/>
      </a:lt1>
      <a:dk2>
        <a:srgbClr val="003399"/>
      </a:dk2>
      <a:lt2>
        <a:srgbClr val="C0C0C0"/>
      </a:lt2>
      <a:accent1>
        <a:srgbClr val="FCC704"/>
      </a:accent1>
      <a:accent2>
        <a:srgbClr val="A01DD5"/>
      </a:accent2>
      <a:accent3>
        <a:srgbClr val="AAADCA"/>
      </a:accent3>
      <a:accent4>
        <a:srgbClr val="DADADA"/>
      </a:accent4>
      <a:accent5>
        <a:srgbClr val="FDE0AA"/>
      </a:accent5>
      <a:accent6>
        <a:srgbClr val="9119C1"/>
      </a:accent6>
      <a:hlink>
        <a:srgbClr val="66C5F4"/>
      </a:hlink>
      <a:folHlink>
        <a:srgbClr val="009999"/>
      </a:folHlink>
    </a:clrScheme>
    <a:fontScheme name="CD100_dark_2002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100_dark_2002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5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6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126CD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100_dark_2002 7">
        <a:dk1>
          <a:srgbClr val="003B76"/>
        </a:dk1>
        <a:lt1>
          <a:srgbClr val="FFFFFF"/>
        </a:lt1>
        <a:dk2>
          <a:srgbClr val="003399"/>
        </a:dk2>
        <a:lt2>
          <a:srgbClr val="C0C0C0"/>
        </a:lt2>
        <a:accent1>
          <a:srgbClr val="FCC704"/>
        </a:accent1>
        <a:accent2>
          <a:srgbClr val="A01DD5"/>
        </a:accent2>
        <a:accent3>
          <a:srgbClr val="AAADCA"/>
        </a:accent3>
        <a:accent4>
          <a:srgbClr val="DADADA"/>
        </a:accent4>
        <a:accent5>
          <a:srgbClr val="FDE0AA"/>
        </a:accent5>
        <a:accent6>
          <a:srgbClr val="9119C1"/>
        </a:accent6>
        <a:hlink>
          <a:srgbClr val="66C5F4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6123</TotalTime>
  <Words>1304</Words>
  <Application>Microsoft Office PowerPoint</Application>
  <PresentationFormat>Экран (4:3)</PresentationFormat>
  <Paragraphs>119</Paragraphs>
  <Slides>17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Verdana</vt:lpstr>
      <vt:lpstr>Wingdings</vt:lpstr>
      <vt:lpstr>TG_Diagram_016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ДЕЛАТЬ, ЕСЛИ ТЕБЯ СКЛОНЯЮТ К КОРРУПЦИИ?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Уварова Наталья Николаевна</dc:creator>
  <cp:lastModifiedBy>Иванова Татьяна Владимировна</cp:lastModifiedBy>
  <cp:revision>330</cp:revision>
  <cp:lastPrinted>2016-09-23T05:39:19Z</cp:lastPrinted>
  <dcterms:created xsi:type="dcterms:W3CDTF">2014-12-04T01:10:50Z</dcterms:created>
  <dcterms:modified xsi:type="dcterms:W3CDTF">2021-03-01T05:40:58Z</dcterms:modified>
</cp:coreProperties>
</file>